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sldIdLst>
    <p:sldId id="258" r:id="rId3"/>
    <p:sldId id="284" r:id="rId4"/>
    <p:sldId id="295" r:id="rId5"/>
    <p:sldId id="296" r:id="rId6"/>
    <p:sldId id="273" r:id="rId7"/>
    <p:sldId id="267" r:id="rId8"/>
    <p:sldId id="268" r:id="rId9"/>
    <p:sldId id="269" r:id="rId10"/>
    <p:sldId id="270" r:id="rId11"/>
    <p:sldId id="272" r:id="rId12"/>
    <p:sldId id="259" r:id="rId13"/>
    <p:sldId id="257" r:id="rId14"/>
    <p:sldId id="260" r:id="rId15"/>
    <p:sldId id="261" r:id="rId16"/>
    <p:sldId id="262" r:id="rId17"/>
    <p:sldId id="263" r:id="rId18"/>
    <p:sldId id="265" r:id="rId19"/>
    <p:sldId id="266" r:id="rId20"/>
    <p:sldId id="285" r:id="rId21"/>
    <p:sldId id="286" r:id="rId22"/>
    <p:sldId id="287" r:id="rId23"/>
    <p:sldId id="288" r:id="rId24"/>
    <p:sldId id="289" r:id="rId25"/>
    <p:sldId id="290" r:id="rId26"/>
    <p:sldId id="291" r:id="rId27"/>
    <p:sldId id="292" r:id="rId28"/>
    <p:sldId id="293" r:id="rId29"/>
    <p:sldId id="294" r:id="rId30"/>
    <p:sldId id="297" r:id="rId3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0" d="100"/>
          <a:sy n="60" d="100"/>
        </p:scale>
        <p:origin x="96" y="34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26834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75506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4688816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59553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1407617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94063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134681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127887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557986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570220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20937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17192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741453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58947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888763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373841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94676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349259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182728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42642268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499110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1865903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829599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284537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911827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79158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5784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89479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64146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22020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40415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7/26/2018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07537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7/26/2018</a:t>
            </a:fld>
            <a:endParaRPr lang="en-US" dirty="0">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defTabSz="457200"/>
            <a:fld id="{D57F1E4F-1CFF-5643-939E-217C01CDF565}" type="slidenum">
              <a:rPr lang="en-US" dirty="0"/>
              <a:pPr defTabSz="457200"/>
              <a:t>‹#›</a:t>
            </a:fld>
            <a:endParaRPr lang="en-US" dirty="0"/>
          </a:p>
        </p:txBody>
      </p:sp>
    </p:spTree>
    <p:extLst>
      <p:ext uri="{BB962C8B-B14F-4D97-AF65-F5344CB8AC3E}">
        <p14:creationId xmlns:p14="http://schemas.microsoft.com/office/powerpoint/2010/main" val="33154180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7/26/2018</a:t>
            </a:fld>
            <a:endParaRPr lang="en-US" dirty="0">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defTabSz="457200"/>
            <a:fld id="{D57F1E4F-1CFF-5643-939E-217C01CDF565}" type="slidenum">
              <a:rPr lang="en-US" dirty="0"/>
              <a:pPr defTabSz="457200"/>
              <a:t>‹#›</a:t>
            </a:fld>
            <a:endParaRPr lang="en-US" dirty="0"/>
          </a:p>
        </p:txBody>
      </p:sp>
    </p:spTree>
    <p:extLst>
      <p:ext uri="{BB962C8B-B14F-4D97-AF65-F5344CB8AC3E}">
        <p14:creationId xmlns:p14="http://schemas.microsoft.com/office/powerpoint/2010/main" val="229340810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6670" y="254000"/>
            <a:ext cx="10262197" cy="2347532"/>
          </a:xfrm>
        </p:spPr>
        <p:txBody>
          <a:bodyPr>
            <a:normAutofit/>
          </a:bodyPr>
          <a:lstStyle/>
          <a:p>
            <a:r>
              <a:rPr lang="ro-RO" sz="3600" b="1" dirty="0" smtClean="0">
                <a:solidFill>
                  <a:srgbClr val="FF0000"/>
                </a:solidFill>
              </a:rPr>
              <a:t>PESTA PORCINĂ AFRICANĂ</a:t>
            </a:r>
            <a:br>
              <a:rPr lang="ro-RO" sz="3600" b="1" dirty="0" smtClean="0">
                <a:solidFill>
                  <a:srgbClr val="FF0000"/>
                </a:solidFill>
              </a:rPr>
            </a:br>
            <a:r>
              <a:rPr lang="ro-RO" sz="3600" b="1" dirty="0" smtClean="0">
                <a:solidFill>
                  <a:schemeClr val="tx1"/>
                </a:solidFill>
              </a:rPr>
              <a:t>Extras privind acțiunile de combatere a PPA</a:t>
            </a:r>
            <a:endParaRPr lang="en-US" sz="3600" b="1" dirty="0">
              <a:solidFill>
                <a:schemeClr val="tx1"/>
              </a:solidFill>
            </a:endParaRPr>
          </a:p>
        </p:txBody>
      </p:sp>
    </p:spTree>
    <p:extLst>
      <p:ext uri="{BB962C8B-B14F-4D97-AF65-F5344CB8AC3E}">
        <p14:creationId xmlns:p14="http://schemas.microsoft.com/office/powerpoint/2010/main" val="2157786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10" y="76201"/>
            <a:ext cx="7607290" cy="1134532"/>
          </a:xfrm>
        </p:spPr>
        <p:txBody>
          <a:bodyPr>
            <a:normAutofit fontScale="90000"/>
          </a:bodyPr>
          <a:lstStyle/>
          <a:p>
            <a:pPr algn="ctr"/>
            <a:r>
              <a:rPr lang="ro-RO" sz="3600" b="1" dirty="0" smtClean="0">
                <a:solidFill>
                  <a:srgbClr val="FF0000"/>
                </a:solidFill>
              </a:rPr>
              <a:t>PESTA PORCINĂ AFRICANĂ</a:t>
            </a:r>
            <a:br>
              <a:rPr lang="ro-RO" sz="3600" b="1" dirty="0" smtClean="0">
                <a:solidFill>
                  <a:srgbClr val="FF0000"/>
                </a:solidFill>
              </a:rPr>
            </a:br>
            <a:endParaRPr lang="en-US" sz="3600" b="1" dirty="0">
              <a:solidFill>
                <a:srgbClr val="FF0000"/>
              </a:solidFill>
            </a:endParaRPr>
          </a:p>
        </p:txBody>
      </p:sp>
      <p:sp>
        <p:nvSpPr>
          <p:cNvPr id="4" name="Rectangle 3"/>
          <p:cNvSpPr/>
          <p:nvPr/>
        </p:nvSpPr>
        <p:spPr>
          <a:xfrm>
            <a:off x="1767421" y="837865"/>
            <a:ext cx="8697379" cy="97366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400" b="1" dirty="0" smtClean="0">
                <a:solidFill>
                  <a:prstClr val="black"/>
                </a:solidFill>
                <a:latin typeface="Arial" panose="020B0604020202020204" pitchFamily="34" charset="0"/>
                <a:cs typeface="Arial" panose="020B0604020202020204" pitchFamily="34" charset="0"/>
              </a:rPr>
              <a:t>ACȚIUNI PREVENTIVE</a:t>
            </a:r>
            <a:endParaRPr lang="ro-RO" sz="2400" b="1" dirty="0">
              <a:solidFill>
                <a:prstClr val="black"/>
              </a:solidFill>
              <a:latin typeface="Arial" panose="020B0604020202020204" pitchFamily="34" charset="0"/>
              <a:cs typeface="Arial" panose="020B0604020202020204" pitchFamily="34" charset="0"/>
            </a:endParaRPr>
          </a:p>
        </p:txBody>
      </p:sp>
      <p:sp>
        <p:nvSpPr>
          <p:cNvPr id="5" name="Rectangle 4"/>
          <p:cNvSpPr/>
          <p:nvPr/>
        </p:nvSpPr>
        <p:spPr>
          <a:xfrm>
            <a:off x="2327822" y="2959376"/>
            <a:ext cx="8788910" cy="45426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457200"/>
            <a:r>
              <a:rPr lang="ro-RO" b="1" dirty="0" smtClean="0">
                <a:solidFill>
                  <a:srgbClr val="FF0000"/>
                </a:solidFill>
                <a:cs typeface="Arial" panose="020B0604020202020204" pitchFamily="34" charset="0"/>
              </a:rPr>
              <a:t>Măsuri de informare la nivel de prefectură, primării și consiliile locale</a:t>
            </a:r>
            <a:endParaRPr lang="ro-RO" b="1" dirty="0">
              <a:solidFill>
                <a:srgbClr val="FF0000"/>
              </a:solidFill>
              <a:cs typeface="Arial" panose="020B0604020202020204" pitchFamily="34" charset="0"/>
            </a:endParaRPr>
          </a:p>
        </p:txBody>
      </p:sp>
      <p:sp>
        <p:nvSpPr>
          <p:cNvPr id="9" name="Rectangle 8"/>
          <p:cNvSpPr/>
          <p:nvPr/>
        </p:nvSpPr>
        <p:spPr>
          <a:xfrm>
            <a:off x="2327823" y="3668606"/>
            <a:ext cx="8788910" cy="50086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457200"/>
            <a:r>
              <a:rPr lang="ro-RO" sz="1600" b="1" dirty="0" smtClean="0">
                <a:solidFill>
                  <a:srgbClr val="FF0000"/>
                </a:solidFill>
                <a:cs typeface="Arial" panose="020B0604020202020204" pitchFamily="34" charset="0"/>
              </a:rPr>
              <a:t>Distribuirea de pliante către toți deținătorii de porci</a:t>
            </a:r>
            <a:endParaRPr lang="ro-RO" sz="1600" b="1" dirty="0">
              <a:solidFill>
                <a:srgbClr val="FF0000"/>
              </a:solidFill>
              <a:cs typeface="Arial" panose="020B0604020202020204" pitchFamily="34" charset="0"/>
            </a:endParaRPr>
          </a:p>
        </p:txBody>
      </p:sp>
      <p:sp>
        <p:nvSpPr>
          <p:cNvPr id="10" name="Rectangle 9"/>
          <p:cNvSpPr/>
          <p:nvPr/>
        </p:nvSpPr>
        <p:spPr>
          <a:xfrm>
            <a:off x="2327821" y="2088505"/>
            <a:ext cx="8788911" cy="5938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smtClean="0">
                <a:solidFill>
                  <a:srgbClr val="FF0000"/>
                </a:solidFill>
                <a:cs typeface="Arial" panose="020B0604020202020204" pitchFamily="34" charset="0"/>
              </a:rPr>
              <a:t>Convocarea primarilor și informarea autorităților locale cu privire la riscuri</a:t>
            </a:r>
            <a:endParaRPr lang="ro-RO" b="1" dirty="0">
              <a:solidFill>
                <a:srgbClr val="FF0000"/>
              </a:solidFill>
              <a:cs typeface="Arial" panose="020B0604020202020204" pitchFamily="34" charset="0"/>
            </a:endParaRPr>
          </a:p>
        </p:txBody>
      </p:sp>
      <p:sp>
        <p:nvSpPr>
          <p:cNvPr id="17" name="Rectangle 16"/>
          <p:cNvSpPr/>
          <p:nvPr/>
        </p:nvSpPr>
        <p:spPr>
          <a:xfrm>
            <a:off x="2327821" y="4373032"/>
            <a:ext cx="8788911" cy="47307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457200"/>
            <a:r>
              <a:rPr lang="ro-RO" sz="1600" b="1" dirty="0" smtClean="0">
                <a:solidFill>
                  <a:srgbClr val="FF0000"/>
                </a:solidFill>
                <a:cs typeface="Arial" panose="020B0604020202020204" pitchFamily="34" charset="0"/>
              </a:rPr>
              <a:t>Activitate de informare și prevenție activă desfășurată de către medicii veterinari</a:t>
            </a:r>
            <a:endParaRPr lang="ro-RO" sz="1600" b="1" dirty="0">
              <a:solidFill>
                <a:srgbClr val="FF0000"/>
              </a:solidFill>
              <a:cs typeface="Arial" panose="020B0604020202020204" pitchFamily="34" charset="0"/>
            </a:endParaRPr>
          </a:p>
        </p:txBody>
      </p:sp>
      <p:cxnSp>
        <p:nvCxnSpPr>
          <p:cNvPr id="24" name="Elbow Connector 23"/>
          <p:cNvCxnSpPr>
            <a:endCxn id="10" idx="1"/>
          </p:cNvCxnSpPr>
          <p:nvPr/>
        </p:nvCxnSpPr>
        <p:spPr>
          <a:xfrm rot="16200000" flipH="1">
            <a:off x="1833681" y="1891315"/>
            <a:ext cx="573924" cy="41435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Elbow Connector 35"/>
          <p:cNvCxnSpPr>
            <a:endCxn id="5" idx="1"/>
          </p:cNvCxnSpPr>
          <p:nvPr/>
        </p:nvCxnSpPr>
        <p:spPr>
          <a:xfrm rot="16200000" flipH="1">
            <a:off x="1529492" y="2388181"/>
            <a:ext cx="1182304" cy="41435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Elbow Connector 38"/>
          <p:cNvCxnSpPr>
            <a:endCxn id="9" idx="1"/>
          </p:cNvCxnSpPr>
          <p:nvPr/>
        </p:nvCxnSpPr>
        <p:spPr>
          <a:xfrm rot="16200000" flipH="1">
            <a:off x="1163227" y="2754443"/>
            <a:ext cx="1914834" cy="41435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Elbow Connector 40"/>
          <p:cNvCxnSpPr>
            <a:endCxn id="17" idx="1"/>
          </p:cNvCxnSpPr>
          <p:nvPr/>
        </p:nvCxnSpPr>
        <p:spPr>
          <a:xfrm rot="16200000" flipH="1">
            <a:off x="823403" y="3105152"/>
            <a:ext cx="2594478" cy="41435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9072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63367" y="4908374"/>
            <a:ext cx="7763933" cy="13146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HOTĂRÂREA 2 a </a:t>
            </a:r>
          </a:p>
          <a:p>
            <a:pPr algn="ctr" defTabSz="457200"/>
            <a:r>
              <a:rPr lang="ro-RO" dirty="0">
                <a:solidFill>
                  <a:prstClr val="black"/>
                </a:solidFill>
              </a:rPr>
              <a:t>Comitetului Național pentru Situații Speciale de Urgență</a:t>
            </a:r>
            <a:endParaRPr lang="en-US" dirty="0">
              <a:solidFill>
                <a:prstClr val="black"/>
              </a:solidFill>
            </a:endParaRPr>
          </a:p>
        </p:txBody>
      </p:sp>
      <p:sp>
        <p:nvSpPr>
          <p:cNvPr id="6" name="Rectangle 5"/>
          <p:cNvSpPr/>
          <p:nvPr/>
        </p:nvSpPr>
        <p:spPr>
          <a:xfrm>
            <a:off x="2472268" y="117426"/>
            <a:ext cx="6036732" cy="9255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Centrul Național de Combatere a Bolilor</a:t>
            </a:r>
            <a:endParaRPr lang="en-US" dirty="0">
              <a:solidFill>
                <a:prstClr val="black"/>
              </a:solidFill>
            </a:endParaRPr>
          </a:p>
        </p:txBody>
      </p:sp>
      <p:sp>
        <p:nvSpPr>
          <p:cNvPr id="9" name="Right Arrow 8"/>
          <p:cNvSpPr/>
          <p:nvPr/>
        </p:nvSpPr>
        <p:spPr>
          <a:xfrm>
            <a:off x="8464733" y="238895"/>
            <a:ext cx="1212936" cy="5593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black"/>
              </a:solidFill>
            </a:endParaRPr>
          </a:p>
        </p:txBody>
      </p:sp>
      <p:sp>
        <p:nvSpPr>
          <p:cNvPr id="10" name="Rectangle 9"/>
          <p:cNvSpPr/>
          <p:nvPr/>
        </p:nvSpPr>
        <p:spPr>
          <a:xfrm>
            <a:off x="9677669" y="0"/>
            <a:ext cx="2277537" cy="103716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Măsuri pentru prevenirea răspândirii PPA</a:t>
            </a:r>
            <a:endParaRPr lang="en-US" dirty="0">
              <a:solidFill>
                <a:prstClr val="black"/>
              </a:solidFill>
            </a:endParaRPr>
          </a:p>
        </p:txBody>
      </p:sp>
      <p:sp>
        <p:nvSpPr>
          <p:cNvPr id="12" name="Rectangle 11"/>
          <p:cNvSpPr/>
          <p:nvPr/>
        </p:nvSpPr>
        <p:spPr>
          <a:xfrm>
            <a:off x="9727300" y="1451690"/>
            <a:ext cx="2277537" cy="1081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Monitorizarea și Combaterea PPA</a:t>
            </a:r>
            <a:endParaRPr lang="en-US" dirty="0">
              <a:solidFill>
                <a:prstClr val="black"/>
              </a:solidFill>
            </a:endParaRPr>
          </a:p>
        </p:txBody>
      </p:sp>
      <p:sp>
        <p:nvSpPr>
          <p:cNvPr id="13" name="Right Arrow 12"/>
          <p:cNvSpPr/>
          <p:nvPr/>
        </p:nvSpPr>
        <p:spPr>
          <a:xfrm rot="2147126">
            <a:off x="8348947" y="1057568"/>
            <a:ext cx="1435497" cy="4969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black"/>
              </a:solidFill>
            </a:endParaRPr>
          </a:p>
        </p:txBody>
      </p:sp>
      <p:sp>
        <p:nvSpPr>
          <p:cNvPr id="14" name="Rectangle 13"/>
          <p:cNvSpPr/>
          <p:nvPr/>
        </p:nvSpPr>
        <p:spPr>
          <a:xfrm>
            <a:off x="4102097" y="988927"/>
            <a:ext cx="2413000" cy="9255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Colaborare interinstituțională</a:t>
            </a:r>
            <a:endParaRPr lang="en-US" dirty="0">
              <a:solidFill>
                <a:prstClr val="black"/>
              </a:solidFill>
            </a:endParaRPr>
          </a:p>
        </p:txBody>
      </p:sp>
      <p:sp>
        <p:nvSpPr>
          <p:cNvPr id="15" name="Rectangle 14"/>
          <p:cNvSpPr/>
          <p:nvPr/>
        </p:nvSpPr>
        <p:spPr>
          <a:xfrm>
            <a:off x="2336086" y="2857293"/>
            <a:ext cx="1091715" cy="508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ANSVSA</a:t>
            </a:r>
            <a:endParaRPr lang="en-US" dirty="0">
              <a:solidFill>
                <a:prstClr val="black"/>
              </a:solidFill>
            </a:endParaRPr>
          </a:p>
        </p:txBody>
      </p:sp>
      <p:sp>
        <p:nvSpPr>
          <p:cNvPr id="16" name="Rectangle 15"/>
          <p:cNvSpPr/>
          <p:nvPr/>
        </p:nvSpPr>
        <p:spPr>
          <a:xfrm>
            <a:off x="3623505" y="2856977"/>
            <a:ext cx="1117116" cy="508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MADR</a:t>
            </a:r>
            <a:endParaRPr lang="en-US" dirty="0">
              <a:solidFill>
                <a:prstClr val="black"/>
              </a:solidFill>
            </a:endParaRPr>
          </a:p>
        </p:txBody>
      </p:sp>
      <p:sp>
        <p:nvSpPr>
          <p:cNvPr id="17" name="Rectangle 16"/>
          <p:cNvSpPr/>
          <p:nvPr/>
        </p:nvSpPr>
        <p:spPr>
          <a:xfrm>
            <a:off x="4931604" y="2856976"/>
            <a:ext cx="812315" cy="508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MAI</a:t>
            </a:r>
            <a:endParaRPr lang="en-US" dirty="0">
              <a:solidFill>
                <a:prstClr val="black"/>
              </a:solidFill>
            </a:endParaRPr>
          </a:p>
        </p:txBody>
      </p:sp>
      <p:sp>
        <p:nvSpPr>
          <p:cNvPr id="18" name="Rectangle 17"/>
          <p:cNvSpPr/>
          <p:nvPr/>
        </p:nvSpPr>
        <p:spPr>
          <a:xfrm>
            <a:off x="5934902" y="2856976"/>
            <a:ext cx="1091229" cy="508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MAPN</a:t>
            </a:r>
            <a:endParaRPr lang="en-US" dirty="0">
              <a:solidFill>
                <a:prstClr val="black"/>
              </a:solidFill>
            </a:endParaRPr>
          </a:p>
        </p:txBody>
      </p:sp>
      <p:sp>
        <p:nvSpPr>
          <p:cNvPr id="19" name="Rectangle 18"/>
          <p:cNvSpPr/>
          <p:nvPr/>
        </p:nvSpPr>
        <p:spPr>
          <a:xfrm>
            <a:off x="7217114" y="2856976"/>
            <a:ext cx="681087" cy="508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MM</a:t>
            </a:r>
            <a:endParaRPr lang="en-US" dirty="0">
              <a:solidFill>
                <a:prstClr val="black"/>
              </a:solidFill>
            </a:endParaRPr>
          </a:p>
        </p:txBody>
      </p:sp>
      <p:sp>
        <p:nvSpPr>
          <p:cNvPr id="20" name="Rectangle 19"/>
          <p:cNvSpPr/>
          <p:nvPr/>
        </p:nvSpPr>
        <p:spPr>
          <a:xfrm>
            <a:off x="8089184" y="2856976"/>
            <a:ext cx="778942" cy="508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MT</a:t>
            </a:r>
            <a:endParaRPr lang="en-US" dirty="0">
              <a:solidFill>
                <a:prstClr val="black"/>
              </a:solidFill>
            </a:endParaRPr>
          </a:p>
        </p:txBody>
      </p:sp>
      <p:cxnSp>
        <p:nvCxnSpPr>
          <p:cNvPr id="21" name="Straight Arrow Connector 20"/>
          <p:cNvCxnSpPr>
            <a:stCxn id="14" idx="2"/>
            <a:endCxn id="15" idx="0"/>
          </p:cNvCxnSpPr>
          <p:nvPr/>
        </p:nvCxnSpPr>
        <p:spPr>
          <a:xfrm flipH="1">
            <a:off x="2881944" y="1914453"/>
            <a:ext cx="2426653" cy="9428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4" idx="2"/>
            <a:endCxn id="16" idx="0"/>
          </p:cNvCxnSpPr>
          <p:nvPr/>
        </p:nvCxnSpPr>
        <p:spPr>
          <a:xfrm flipH="1">
            <a:off x="4182063" y="1914453"/>
            <a:ext cx="1126534" cy="9425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4" idx="2"/>
            <a:endCxn id="17" idx="0"/>
          </p:cNvCxnSpPr>
          <p:nvPr/>
        </p:nvCxnSpPr>
        <p:spPr>
          <a:xfrm>
            <a:off x="5308597" y="1914453"/>
            <a:ext cx="29165" cy="9425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4" idx="2"/>
            <a:endCxn id="18" idx="0"/>
          </p:cNvCxnSpPr>
          <p:nvPr/>
        </p:nvCxnSpPr>
        <p:spPr>
          <a:xfrm>
            <a:off x="5308597" y="1914453"/>
            <a:ext cx="1171920" cy="9425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4" idx="2"/>
            <a:endCxn id="19" idx="0"/>
          </p:cNvCxnSpPr>
          <p:nvPr/>
        </p:nvCxnSpPr>
        <p:spPr>
          <a:xfrm>
            <a:off x="5308597" y="1914453"/>
            <a:ext cx="2249061" cy="9425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14" idx="2"/>
            <a:endCxn id="20" idx="0"/>
          </p:cNvCxnSpPr>
          <p:nvPr/>
        </p:nvCxnSpPr>
        <p:spPr>
          <a:xfrm>
            <a:off x="5308597" y="1914453"/>
            <a:ext cx="3170058" cy="9425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Down Arrow 34"/>
          <p:cNvSpPr/>
          <p:nvPr/>
        </p:nvSpPr>
        <p:spPr>
          <a:xfrm>
            <a:off x="4394647" y="3647779"/>
            <a:ext cx="290137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dirty="0" smtClean="0"/>
              <a:t>EMITE</a:t>
            </a:r>
          </a:p>
          <a:p>
            <a:pPr algn="ctr"/>
            <a:r>
              <a:rPr lang="ro-RO" dirty="0" smtClean="0"/>
              <a:t>06.07.2018</a:t>
            </a:r>
            <a:endParaRPr lang="en-US" dirty="0"/>
          </a:p>
        </p:txBody>
      </p:sp>
    </p:spTree>
    <p:extLst>
      <p:ext uri="{BB962C8B-B14F-4D97-AF65-F5344CB8AC3E}">
        <p14:creationId xmlns:p14="http://schemas.microsoft.com/office/powerpoint/2010/main" val="3284226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99" y="254000"/>
            <a:ext cx="3581438" cy="1051327"/>
          </a:xfrm>
        </p:spPr>
        <p:txBody>
          <a:bodyPr>
            <a:normAutofit fontScale="90000"/>
          </a:bodyPr>
          <a:lstStyle/>
          <a:p>
            <a:r>
              <a:rPr lang="ro-RO" sz="3600" b="1" dirty="0" smtClean="0">
                <a:solidFill>
                  <a:srgbClr val="FF0000"/>
                </a:solidFill>
              </a:rPr>
              <a:t>COMBATERE PPA   </a:t>
            </a:r>
            <a:br>
              <a:rPr lang="ro-RO" sz="3600" b="1" dirty="0" smtClean="0">
                <a:solidFill>
                  <a:srgbClr val="FF0000"/>
                </a:solidFill>
              </a:rPr>
            </a:br>
            <a:r>
              <a:rPr lang="ro-RO" sz="3600" b="1" dirty="0">
                <a:solidFill>
                  <a:srgbClr val="FF0000"/>
                </a:solidFill>
              </a:rPr>
              <a:t> </a:t>
            </a:r>
            <a:r>
              <a:rPr lang="ro-RO" sz="3600" b="1" dirty="0" smtClean="0">
                <a:solidFill>
                  <a:srgbClr val="FF0000"/>
                </a:solidFill>
              </a:rPr>
              <a:t>  (organizare)</a:t>
            </a:r>
            <a:endParaRPr lang="en-US" sz="3600" b="1" dirty="0">
              <a:solidFill>
                <a:srgbClr val="FF0000"/>
              </a:solidFill>
            </a:endParaRPr>
          </a:p>
        </p:txBody>
      </p:sp>
      <p:sp>
        <p:nvSpPr>
          <p:cNvPr id="4" name="Rectangle 3"/>
          <p:cNvSpPr/>
          <p:nvPr/>
        </p:nvSpPr>
        <p:spPr>
          <a:xfrm>
            <a:off x="207199" y="1954726"/>
            <a:ext cx="3691951" cy="90157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UNITATEA CENTRALĂ DE DECIZII</a:t>
            </a:r>
          </a:p>
          <a:p>
            <a:pPr algn="ctr" defTabSz="457200"/>
            <a:r>
              <a:rPr lang="ro-RO" dirty="0">
                <a:solidFill>
                  <a:prstClr val="black"/>
                </a:solidFill>
              </a:rPr>
              <a:t>(coordonată de Ministrul MAI)</a:t>
            </a:r>
            <a:endParaRPr lang="en-US" dirty="0">
              <a:solidFill>
                <a:prstClr val="black"/>
              </a:solidFill>
            </a:endParaRPr>
          </a:p>
        </p:txBody>
      </p:sp>
      <p:sp>
        <p:nvSpPr>
          <p:cNvPr id="5" name="Right Arrow 4"/>
          <p:cNvSpPr/>
          <p:nvPr/>
        </p:nvSpPr>
        <p:spPr>
          <a:xfrm>
            <a:off x="8536114" y="221674"/>
            <a:ext cx="3499736" cy="1083653"/>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COORDONAT DE PRIM - MINISTRU</a:t>
            </a:r>
            <a:endParaRPr lang="en-US" dirty="0">
              <a:solidFill>
                <a:prstClr val="black"/>
              </a:solidFill>
            </a:endParaRPr>
          </a:p>
        </p:txBody>
      </p:sp>
      <p:sp>
        <p:nvSpPr>
          <p:cNvPr id="6" name="Rectangle 5"/>
          <p:cNvSpPr/>
          <p:nvPr/>
        </p:nvSpPr>
        <p:spPr>
          <a:xfrm>
            <a:off x="3788637" y="245614"/>
            <a:ext cx="4857990" cy="9255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Centrul Național de Combatere a Bolilor</a:t>
            </a:r>
            <a:endParaRPr lang="en-US" dirty="0">
              <a:solidFill>
                <a:prstClr val="black"/>
              </a:solidFill>
            </a:endParaRPr>
          </a:p>
        </p:txBody>
      </p:sp>
      <p:sp>
        <p:nvSpPr>
          <p:cNvPr id="12" name="Rectangle 11"/>
          <p:cNvSpPr/>
          <p:nvPr/>
        </p:nvSpPr>
        <p:spPr>
          <a:xfrm>
            <a:off x="8536114" y="1906836"/>
            <a:ext cx="3725085" cy="94946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UNITATEA CENTRALĂ DE SPRIJIN</a:t>
            </a:r>
          </a:p>
          <a:p>
            <a:pPr algn="ctr" defTabSz="457200"/>
            <a:r>
              <a:rPr lang="ro-RO" dirty="0">
                <a:solidFill>
                  <a:prstClr val="black"/>
                </a:solidFill>
              </a:rPr>
              <a:t>(experți din ministere)</a:t>
            </a:r>
            <a:endParaRPr lang="en-US" dirty="0">
              <a:solidFill>
                <a:prstClr val="black"/>
              </a:solidFill>
            </a:endParaRPr>
          </a:p>
        </p:txBody>
      </p:sp>
      <p:sp>
        <p:nvSpPr>
          <p:cNvPr id="14" name="Rectangle 13"/>
          <p:cNvSpPr/>
          <p:nvPr/>
        </p:nvSpPr>
        <p:spPr>
          <a:xfrm>
            <a:off x="4025008" y="1906835"/>
            <a:ext cx="4385248" cy="9255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UNTATEA OPERAȚIONALĂ CENTRALĂ (coordonată de Președinte ANSVSA)</a:t>
            </a:r>
            <a:endParaRPr lang="en-US" dirty="0">
              <a:solidFill>
                <a:prstClr val="black"/>
              </a:solidFill>
            </a:endParaRPr>
          </a:p>
        </p:txBody>
      </p:sp>
      <p:cxnSp>
        <p:nvCxnSpPr>
          <p:cNvPr id="21" name="Straight Arrow Connector 20"/>
          <p:cNvCxnSpPr>
            <a:stCxn id="6" idx="2"/>
            <a:endCxn id="4" idx="0"/>
          </p:cNvCxnSpPr>
          <p:nvPr/>
        </p:nvCxnSpPr>
        <p:spPr>
          <a:xfrm flipH="1">
            <a:off x="2053175" y="1171140"/>
            <a:ext cx="4164457" cy="7835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6" idx="2"/>
            <a:endCxn id="14" idx="0"/>
          </p:cNvCxnSpPr>
          <p:nvPr/>
        </p:nvCxnSpPr>
        <p:spPr>
          <a:xfrm>
            <a:off x="6217632" y="1171140"/>
            <a:ext cx="0" cy="7356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6" idx="2"/>
            <a:endCxn id="12" idx="0"/>
          </p:cNvCxnSpPr>
          <p:nvPr/>
        </p:nvCxnSpPr>
        <p:spPr>
          <a:xfrm>
            <a:off x="6217632" y="1171140"/>
            <a:ext cx="4181025" cy="7356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0" y="5293994"/>
            <a:ext cx="3691951"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UNITATEA LOCALĂ DE DECIZII</a:t>
            </a:r>
          </a:p>
          <a:p>
            <a:pPr algn="ctr" defTabSz="457200"/>
            <a:r>
              <a:rPr lang="ro-RO" dirty="0">
                <a:solidFill>
                  <a:prstClr val="black"/>
                </a:solidFill>
              </a:rPr>
              <a:t>(coordonată de Prefect)</a:t>
            </a:r>
            <a:endParaRPr lang="en-US" dirty="0">
              <a:solidFill>
                <a:prstClr val="black"/>
              </a:solidFill>
            </a:endParaRPr>
          </a:p>
        </p:txBody>
      </p:sp>
      <p:sp>
        <p:nvSpPr>
          <p:cNvPr id="51" name="Rectangle 50"/>
          <p:cNvSpPr/>
          <p:nvPr/>
        </p:nvSpPr>
        <p:spPr>
          <a:xfrm>
            <a:off x="3738455" y="3554910"/>
            <a:ext cx="4857990" cy="9255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Centrul Local de Combatere a Bolilor</a:t>
            </a:r>
            <a:endParaRPr lang="en-US" dirty="0">
              <a:solidFill>
                <a:prstClr val="black"/>
              </a:solidFill>
            </a:endParaRPr>
          </a:p>
        </p:txBody>
      </p:sp>
      <p:sp>
        <p:nvSpPr>
          <p:cNvPr id="52" name="Rectangle 51"/>
          <p:cNvSpPr/>
          <p:nvPr/>
        </p:nvSpPr>
        <p:spPr>
          <a:xfrm>
            <a:off x="8466915" y="5293994"/>
            <a:ext cx="3725085"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UNITATEA LOCALĂ DE SPRIJIN</a:t>
            </a:r>
          </a:p>
          <a:p>
            <a:pPr algn="ctr" defTabSz="457200"/>
            <a:r>
              <a:rPr lang="ro-RO" dirty="0">
                <a:solidFill>
                  <a:prstClr val="black"/>
                </a:solidFill>
              </a:rPr>
              <a:t>(coordonată de primar)</a:t>
            </a:r>
            <a:endParaRPr lang="en-US" dirty="0">
              <a:solidFill>
                <a:prstClr val="black"/>
              </a:solidFill>
            </a:endParaRPr>
          </a:p>
        </p:txBody>
      </p:sp>
      <p:sp>
        <p:nvSpPr>
          <p:cNvPr id="53" name="Rectangle 52"/>
          <p:cNvSpPr/>
          <p:nvPr/>
        </p:nvSpPr>
        <p:spPr>
          <a:xfrm>
            <a:off x="3976665" y="5293994"/>
            <a:ext cx="4385248"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UNTATEA OPERAȚIONALĂ LOCALĂ (coordonată de Director DSV)</a:t>
            </a:r>
            <a:endParaRPr lang="en-US" dirty="0">
              <a:solidFill>
                <a:prstClr val="black"/>
              </a:solidFill>
            </a:endParaRPr>
          </a:p>
        </p:txBody>
      </p:sp>
      <p:sp>
        <p:nvSpPr>
          <p:cNvPr id="54" name="Rectangle 53"/>
          <p:cNvSpPr/>
          <p:nvPr/>
        </p:nvSpPr>
        <p:spPr>
          <a:xfrm>
            <a:off x="9283824" y="6301690"/>
            <a:ext cx="2091267" cy="55631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LA FIECARE U.A.T</a:t>
            </a:r>
            <a:endParaRPr lang="en-US" dirty="0">
              <a:solidFill>
                <a:prstClr val="black"/>
              </a:solidFill>
            </a:endParaRPr>
          </a:p>
        </p:txBody>
      </p:sp>
      <p:cxnSp>
        <p:nvCxnSpPr>
          <p:cNvPr id="55" name="Straight Arrow Connector 54"/>
          <p:cNvCxnSpPr>
            <a:stCxn id="51" idx="2"/>
            <a:endCxn id="53" idx="0"/>
          </p:cNvCxnSpPr>
          <p:nvPr/>
        </p:nvCxnSpPr>
        <p:spPr>
          <a:xfrm>
            <a:off x="6167450" y="4480436"/>
            <a:ext cx="1839" cy="813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51" idx="2"/>
            <a:endCxn id="50" idx="0"/>
          </p:cNvCxnSpPr>
          <p:nvPr/>
        </p:nvCxnSpPr>
        <p:spPr>
          <a:xfrm flipH="1">
            <a:off x="1845976" y="4480436"/>
            <a:ext cx="4321474" cy="813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52" idx="2"/>
            <a:endCxn id="54" idx="0"/>
          </p:cNvCxnSpPr>
          <p:nvPr/>
        </p:nvCxnSpPr>
        <p:spPr>
          <a:xfrm>
            <a:off x="10329458" y="6082425"/>
            <a:ext cx="0" cy="2192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51" idx="2"/>
            <a:endCxn id="52" idx="0"/>
          </p:cNvCxnSpPr>
          <p:nvPr/>
        </p:nvCxnSpPr>
        <p:spPr>
          <a:xfrm>
            <a:off x="6167450" y="4480436"/>
            <a:ext cx="4162008" cy="813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ight Arrow 19"/>
          <p:cNvSpPr/>
          <p:nvPr/>
        </p:nvSpPr>
        <p:spPr>
          <a:xfrm rot="20493884">
            <a:off x="8609211" y="3297990"/>
            <a:ext cx="1344675" cy="4797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black"/>
              </a:solidFill>
            </a:endParaRPr>
          </a:p>
        </p:txBody>
      </p:sp>
      <p:sp>
        <p:nvSpPr>
          <p:cNvPr id="22" name="Rectangle 21"/>
          <p:cNvSpPr/>
          <p:nvPr/>
        </p:nvSpPr>
        <p:spPr>
          <a:xfrm>
            <a:off x="9914463" y="2982330"/>
            <a:ext cx="2277537" cy="86808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Măsuri pentru prevenirea răspândirii PPA</a:t>
            </a:r>
            <a:endParaRPr lang="en-US" dirty="0">
              <a:solidFill>
                <a:prstClr val="black"/>
              </a:solidFill>
            </a:endParaRPr>
          </a:p>
        </p:txBody>
      </p:sp>
      <p:sp>
        <p:nvSpPr>
          <p:cNvPr id="23" name="Rectangle 22"/>
          <p:cNvSpPr/>
          <p:nvPr/>
        </p:nvSpPr>
        <p:spPr>
          <a:xfrm>
            <a:off x="9914462" y="4246805"/>
            <a:ext cx="2277537" cy="80502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Monitorizarea și Combaterea PPA</a:t>
            </a:r>
            <a:endParaRPr lang="en-US" dirty="0">
              <a:solidFill>
                <a:prstClr val="black"/>
              </a:solidFill>
            </a:endParaRPr>
          </a:p>
        </p:txBody>
      </p:sp>
      <p:sp>
        <p:nvSpPr>
          <p:cNvPr id="25" name="Right Arrow 24"/>
          <p:cNvSpPr/>
          <p:nvPr/>
        </p:nvSpPr>
        <p:spPr>
          <a:xfrm rot="894847">
            <a:off x="8608577" y="4288104"/>
            <a:ext cx="1329432" cy="4402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black"/>
              </a:solidFill>
            </a:endParaRPr>
          </a:p>
        </p:txBody>
      </p:sp>
    </p:spTree>
    <p:extLst>
      <p:ext uri="{BB962C8B-B14F-4D97-AF65-F5344CB8AC3E}">
        <p14:creationId xmlns:p14="http://schemas.microsoft.com/office/powerpoint/2010/main" val="3142190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0110" y="58717"/>
            <a:ext cx="4576468" cy="1051327"/>
          </a:xfrm>
        </p:spPr>
        <p:txBody>
          <a:bodyPr>
            <a:normAutofit fontScale="90000"/>
          </a:bodyPr>
          <a:lstStyle/>
          <a:p>
            <a:r>
              <a:rPr lang="ro-RO" sz="3600" b="1" dirty="0" smtClean="0">
                <a:solidFill>
                  <a:srgbClr val="FF0000"/>
                </a:solidFill>
              </a:rPr>
              <a:t>COMBATERE PPA   </a:t>
            </a:r>
            <a:br>
              <a:rPr lang="ro-RO" sz="3600" b="1" dirty="0" smtClean="0">
                <a:solidFill>
                  <a:srgbClr val="FF0000"/>
                </a:solidFill>
              </a:rPr>
            </a:br>
            <a:r>
              <a:rPr lang="ro-RO" sz="3600" b="1" dirty="0">
                <a:solidFill>
                  <a:srgbClr val="FF0000"/>
                </a:solidFill>
              </a:rPr>
              <a:t> </a:t>
            </a:r>
            <a:r>
              <a:rPr lang="ro-RO" sz="3600" b="1" dirty="0" smtClean="0">
                <a:solidFill>
                  <a:srgbClr val="FF0000"/>
                </a:solidFill>
              </a:rPr>
              <a:t>  (organizare locală)</a:t>
            </a:r>
            <a:endParaRPr lang="en-US" sz="3600" b="1" dirty="0">
              <a:solidFill>
                <a:srgbClr val="FF0000"/>
              </a:solidFill>
            </a:endParaRPr>
          </a:p>
        </p:txBody>
      </p:sp>
      <p:sp>
        <p:nvSpPr>
          <p:cNvPr id="50" name="Rectangle 49"/>
          <p:cNvSpPr/>
          <p:nvPr/>
        </p:nvSpPr>
        <p:spPr>
          <a:xfrm>
            <a:off x="143934" y="3174113"/>
            <a:ext cx="3691951"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UNITATEA LOCALĂ DE DECIZII</a:t>
            </a:r>
          </a:p>
          <a:p>
            <a:pPr algn="ctr" defTabSz="457200"/>
            <a:r>
              <a:rPr lang="ro-RO" dirty="0">
                <a:solidFill>
                  <a:prstClr val="black"/>
                </a:solidFill>
              </a:rPr>
              <a:t>(coordonată de Prefect)</a:t>
            </a:r>
            <a:endParaRPr lang="en-US" dirty="0">
              <a:solidFill>
                <a:prstClr val="black"/>
              </a:solidFill>
            </a:endParaRPr>
          </a:p>
        </p:txBody>
      </p:sp>
      <p:sp>
        <p:nvSpPr>
          <p:cNvPr id="51" name="Rectangle 50"/>
          <p:cNvSpPr/>
          <p:nvPr/>
        </p:nvSpPr>
        <p:spPr>
          <a:xfrm>
            <a:off x="3691951" y="1352211"/>
            <a:ext cx="4857990" cy="65804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Centrul Local de Combatere a Bolilor</a:t>
            </a:r>
            <a:endParaRPr lang="en-US" dirty="0">
              <a:solidFill>
                <a:prstClr val="black"/>
              </a:solidFill>
            </a:endParaRPr>
          </a:p>
        </p:txBody>
      </p:sp>
      <p:sp>
        <p:nvSpPr>
          <p:cNvPr id="52" name="Rectangle 51"/>
          <p:cNvSpPr/>
          <p:nvPr/>
        </p:nvSpPr>
        <p:spPr>
          <a:xfrm>
            <a:off x="8466913" y="3173190"/>
            <a:ext cx="3725085"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UNITATEA LOCALĂ DE SPRIJIN</a:t>
            </a:r>
          </a:p>
          <a:p>
            <a:pPr algn="ctr" defTabSz="457200"/>
            <a:r>
              <a:rPr lang="ro-RO" dirty="0">
                <a:solidFill>
                  <a:prstClr val="black"/>
                </a:solidFill>
              </a:rPr>
              <a:t>(coordonată de primar)</a:t>
            </a:r>
            <a:endParaRPr lang="en-US" dirty="0">
              <a:solidFill>
                <a:prstClr val="black"/>
              </a:solidFill>
            </a:endParaRPr>
          </a:p>
        </p:txBody>
      </p:sp>
      <p:sp>
        <p:nvSpPr>
          <p:cNvPr id="53" name="Rectangle 52"/>
          <p:cNvSpPr/>
          <p:nvPr/>
        </p:nvSpPr>
        <p:spPr>
          <a:xfrm>
            <a:off x="3928322" y="3174113"/>
            <a:ext cx="4385248"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UNTATEA OPERAȚIONALĂ LOCALĂ (coordonată de Director DSV)</a:t>
            </a:r>
            <a:endParaRPr lang="en-US" dirty="0">
              <a:solidFill>
                <a:prstClr val="black"/>
              </a:solidFill>
            </a:endParaRPr>
          </a:p>
        </p:txBody>
      </p:sp>
      <p:sp>
        <p:nvSpPr>
          <p:cNvPr id="54" name="Rectangle 53"/>
          <p:cNvSpPr/>
          <p:nvPr/>
        </p:nvSpPr>
        <p:spPr>
          <a:xfrm>
            <a:off x="9283823" y="4488808"/>
            <a:ext cx="2091267" cy="55631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LA FIECARE U.A.T</a:t>
            </a:r>
            <a:endParaRPr lang="en-US" dirty="0">
              <a:solidFill>
                <a:prstClr val="black"/>
              </a:solidFill>
            </a:endParaRPr>
          </a:p>
        </p:txBody>
      </p:sp>
      <p:cxnSp>
        <p:nvCxnSpPr>
          <p:cNvPr id="55" name="Straight Arrow Connector 54"/>
          <p:cNvCxnSpPr>
            <a:stCxn id="51" idx="2"/>
            <a:endCxn id="53" idx="0"/>
          </p:cNvCxnSpPr>
          <p:nvPr/>
        </p:nvCxnSpPr>
        <p:spPr>
          <a:xfrm>
            <a:off x="6120946" y="2010257"/>
            <a:ext cx="0" cy="11638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51" idx="2"/>
            <a:endCxn id="50" idx="0"/>
          </p:cNvCxnSpPr>
          <p:nvPr/>
        </p:nvCxnSpPr>
        <p:spPr>
          <a:xfrm flipH="1">
            <a:off x="1989910" y="2010257"/>
            <a:ext cx="4131036" cy="11638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52" idx="2"/>
            <a:endCxn id="54" idx="0"/>
          </p:cNvCxnSpPr>
          <p:nvPr/>
        </p:nvCxnSpPr>
        <p:spPr>
          <a:xfrm>
            <a:off x="10329456" y="3961621"/>
            <a:ext cx="1" cy="5271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51" idx="2"/>
            <a:endCxn id="52" idx="0"/>
          </p:cNvCxnSpPr>
          <p:nvPr/>
        </p:nvCxnSpPr>
        <p:spPr>
          <a:xfrm>
            <a:off x="6120946" y="2010257"/>
            <a:ext cx="4208510" cy="11629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ight Arrow 19"/>
          <p:cNvSpPr/>
          <p:nvPr/>
        </p:nvSpPr>
        <p:spPr>
          <a:xfrm>
            <a:off x="8710442" y="1420915"/>
            <a:ext cx="886213" cy="4797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black"/>
              </a:solidFill>
            </a:endParaRPr>
          </a:p>
        </p:txBody>
      </p:sp>
      <p:sp>
        <p:nvSpPr>
          <p:cNvPr id="22" name="Rectangle 21"/>
          <p:cNvSpPr/>
          <p:nvPr/>
        </p:nvSpPr>
        <p:spPr>
          <a:xfrm>
            <a:off x="9651548" y="1083404"/>
            <a:ext cx="2277537" cy="11547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smtClean="0">
                <a:solidFill>
                  <a:prstClr val="black"/>
                </a:solidFill>
              </a:rPr>
              <a:t>Funcționează în cadrul Comitetului Județean pentru Situații de Urgență</a:t>
            </a:r>
            <a:endParaRPr lang="en-US" dirty="0">
              <a:solidFill>
                <a:prstClr val="black"/>
              </a:solidFill>
            </a:endParaRPr>
          </a:p>
        </p:txBody>
      </p:sp>
      <p:sp>
        <p:nvSpPr>
          <p:cNvPr id="33" name="Right Arrow 32"/>
          <p:cNvSpPr/>
          <p:nvPr/>
        </p:nvSpPr>
        <p:spPr>
          <a:xfrm rot="10800000">
            <a:off x="2645237" y="1452239"/>
            <a:ext cx="886213" cy="4797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black"/>
              </a:solidFill>
            </a:endParaRPr>
          </a:p>
        </p:txBody>
      </p:sp>
      <p:sp>
        <p:nvSpPr>
          <p:cNvPr id="34" name="Rectangle 33"/>
          <p:cNvSpPr/>
          <p:nvPr/>
        </p:nvSpPr>
        <p:spPr>
          <a:xfrm>
            <a:off x="143934" y="1221826"/>
            <a:ext cx="2398188" cy="89484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smtClean="0">
                <a:solidFill>
                  <a:prstClr val="black"/>
                </a:solidFill>
              </a:rPr>
              <a:t>Se constituie prin Ordin al Prefectului</a:t>
            </a:r>
            <a:endParaRPr lang="en-US" dirty="0">
              <a:solidFill>
                <a:prstClr val="black"/>
              </a:solidFill>
            </a:endParaRPr>
          </a:p>
        </p:txBody>
      </p:sp>
    </p:spTree>
    <p:extLst>
      <p:ext uri="{BB962C8B-B14F-4D97-AF65-F5344CB8AC3E}">
        <p14:creationId xmlns:p14="http://schemas.microsoft.com/office/powerpoint/2010/main" val="2706473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0110" y="0"/>
            <a:ext cx="4576468" cy="1051327"/>
          </a:xfrm>
        </p:spPr>
        <p:txBody>
          <a:bodyPr>
            <a:normAutofit fontScale="90000"/>
          </a:bodyPr>
          <a:lstStyle/>
          <a:p>
            <a:r>
              <a:rPr lang="ro-RO" sz="3600" b="1" dirty="0" smtClean="0">
                <a:solidFill>
                  <a:srgbClr val="FF0000"/>
                </a:solidFill>
              </a:rPr>
              <a:t>COMBATERE PPA   </a:t>
            </a:r>
            <a:br>
              <a:rPr lang="ro-RO" sz="3600" b="1" dirty="0" smtClean="0">
                <a:solidFill>
                  <a:srgbClr val="FF0000"/>
                </a:solidFill>
              </a:rPr>
            </a:br>
            <a:r>
              <a:rPr lang="ro-RO" sz="3600" b="1" dirty="0">
                <a:solidFill>
                  <a:srgbClr val="FF0000"/>
                </a:solidFill>
              </a:rPr>
              <a:t> </a:t>
            </a:r>
            <a:r>
              <a:rPr lang="ro-RO" sz="3600" b="1" dirty="0" smtClean="0">
                <a:solidFill>
                  <a:srgbClr val="FF0000"/>
                </a:solidFill>
              </a:rPr>
              <a:t>  (organizare locală)</a:t>
            </a:r>
            <a:endParaRPr lang="en-US" sz="3600" b="1" dirty="0">
              <a:solidFill>
                <a:srgbClr val="FF0000"/>
              </a:solidFill>
            </a:endParaRPr>
          </a:p>
        </p:txBody>
      </p:sp>
      <p:sp>
        <p:nvSpPr>
          <p:cNvPr id="50" name="Rectangle 49"/>
          <p:cNvSpPr/>
          <p:nvPr/>
        </p:nvSpPr>
        <p:spPr>
          <a:xfrm>
            <a:off x="1367366" y="1051327"/>
            <a:ext cx="5731934"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a:solidFill>
                  <a:prstClr val="black"/>
                </a:solidFill>
              </a:rPr>
              <a:t>UNITATEA LOCALĂ DE DECIZII</a:t>
            </a:r>
          </a:p>
          <a:p>
            <a:pPr algn="ctr" defTabSz="457200"/>
            <a:r>
              <a:rPr lang="ro-RO" dirty="0">
                <a:solidFill>
                  <a:prstClr val="black"/>
                </a:solidFill>
              </a:rPr>
              <a:t>(coordonată de </a:t>
            </a:r>
            <a:r>
              <a:rPr lang="ro-RO" dirty="0" smtClean="0">
                <a:solidFill>
                  <a:prstClr val="black"/>
                </a:solidFill>
              </a:rPr>
              <a:t>Prefect în calitate de Președinte și de directorul DSV în calitate de Vicepreședinte)</a:t>
            </a:r>
            <a:endParaRPr lang="en-US" dirty="0">
              <a:solidFill>
                <a:prstClr val="black"/>
              </a:solidFill>
            </a:endParaRPr>
          </a:p>
        </p:txBody>
      </p:sp>
      <p:sp>
        <p:nvSpPr>
          <p:cNvPr id="53" name="Rectangle 52"/>
          <p:cNvSpPr/>
          <p:nvPr/>
        </p:nvSpPr>
        <p:spPr>
          <a:xfrm>
            <a:off x="8331200" y="658297"/>
            <a:ext cx="3598333" cy="76288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400" dirty="0" err="1" smtClean="0">
                <a:solidFill>
                  <a:prstClr val="black"/>
                </a:solidFill>
              </a:rPr>
              <a:t>este</a:t>
            </a:r>
            <a:r>
              <a:rPr lang="en-US" sz="1400" dirty="0" smtClean="0">
                <a:solidFill>
                  <a:prstClr val="black"/>
                </a:solidFill>
              </a:rPr>
              <a:t> </a:t>
            </a:r>
            <a:r>
              <a:rPr lang="en-US" sz="1400" dirty="0" err="1" smtClean="0">
                <a:solidFill>
                  <a:prstClr val="black"/>
                </a:solidFill>
              </a:rPr>
              <a:t>structura</a:t>
            </a:r>
            <a:r>
              <a:rPr lang="en-US" sz="1400" dirty="0" smtClean="0">
                <a:solidFill>
                  <a:prstClr val="black"/>
                </a:solidFill>
              </a:rPr>
              <a:t> cu </a:t>
            </a:r>
            <a:r>
              <a:rPr lang="en-US" sz="1400" dirty="0" err="1" smtClean="0">
                <a:solidFill>
                  <a:prstClr val="black"/>
                </a:solidFill>
              </a:rPr>
              <a:t>rol</a:t>
            </a:r>
            <a:r>
              <a:rPr lang="en-US" sz="1400" dirty="0" smtClean="0">
                <a:solidFill>
                  <a:prstClr val="black"/>
                </a:solidFill>
              </a:rPr>
              <a:t> de </a:t>
            </a:r>
            <a:r>
              <a:rPr lang="en-US" sz="1400" dirty="0" err="1" smtClean="0">
                <a:solidFill>
                  <a:prstClr val="black"/>
                </a:solidFill>
              </a:rPr>
              <a:t>decizie</a:t>
            </a:r>
            <a:r>
              <a:rPr lang="en-US" sz="1400" dirty="0" smtClean="0">
                <a:solidFill>
                  <a:prstClr val="black"/>
                </a:solidFill>
              </a:rPr>
              <a:t>, </a:t>
            </a:r>
            <a:r>
              <a:rPr lang="en-US" sz="1400" dirty="0" err="1" smtClean="0">
                <a:solidFill>
                  <a:prstClr val="black"/>
                </a:solidFill>
              </a:rPr>
              <a:t>coordonare</a:t>
            </a:r>
            <a:r>
              <a:rPr lang="en-US" sz="1400" dirty="0" smtClean="0">
                <a:solidFill>
                  <a:prstClr val="black"/>
                </a:solidFill>
              </a:rPr>
              <a:t> </a:t>
            </a:r>
            <a:r>
              <a:rPr lang="ro-RO" sz="1400" dirty="0" err="1">
                <a:solidFill>
                  <a:prstClr val="black"/>
                </a:solidFill>
              </a:rPr>
              <a:t>ș</a:t>
            </a:r>
            <a:r>
              <a:rPr lang="en-US" sz="1400" dirty="0" err="1" smtClean="0">
                <a:solidFill>
                  <a:prstClr val="black"/>
                </a:solidFill>
              </a:rPr>
              <a:t>i</a:t>
            </a:r>
            <a:r>
              <a:rPr lang="en-US" sz="1400" dirty="0" smtClean="0">
                <a:solidFill>
                  <a:prstClr val="black"/>
                </a:solidFill>
              </a:rPr>
              <a:t> control a</a:t>
            </a:r>
          </a:p>
          <a:p>
            <a:pPr algn="ctr" defTabSz="457200"/>
            <a:r>
              <a:rPr lang="en-US" sz="1400" dirty="0" err="1" smtClean="0">
                <a:solidFill>
                  <a:prstClr val="black"/>
                </a:solidFill>
              </a:rPr>
              <a:t>Centrului</a:t>
            </a:r>
            <a:r>
              <a:rPr lang="en-US" sz="1400" dirty="0" smtClean="0">
                <a:solidFill>
                  <a:prstClr val="black"/>
                </a:solidFill>
              </a:rPr>
              <a:t> Local de </a:t>
            </a:r>
            <a:r>
              <a:rPr lang="en-US" sz="1400" dirty="0" err="1" smtClean="0">
                <a:solidFill>
                  <a:prstClr val="black"/>
                </a:solidFill>
              </a:rPr>
              <a:t>Combatere</a:t>
            </a:r>
            <a:r>
              <a:rPr lang="en-US" sz="1400" dirty="0" smtClean="0">
                <a:solidFill>
                  <a:prstClr val="black"/>
                </a:solidFill>
              </a:rPr>
              <a:t> a </a:t>
            </a:r>
            <a:r>
              <a:rPr lang="en-US" sz="1400" dirty="0" err="1" smtClean="0">
                <a:solidFill>
                  <a:prstClr val="black"/>
                </a:solidFill>
              </a:rPr>
              <a:t>Bolilor</a:t>
            </a:r>
            <a:endParaRPr lang="en-US" sz="1400" dirty="0">
              <a:solidFill>
                <a:prstClr val="black"/>
              </a:solidFill>
            </a:endParaRPr>
          </a:p>
        </p:txBody>
      </p:sp>
      <p:sp>
        <p:nvSpPr>
          <p:cNvPr id="17" name="Rectangle 16"/>
          <p:cNvSpPr/>
          <p:nvPr/>
        </p:nvSpPr>
        <p:spPr>
          <a:xfrm>
            <a:off x="211667" y="2354985"/>
            <a:ext cx="8043333" cy="280121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400" dirty="0" smtClean="0">
                <a:solidFill>
                  <a:prstClr val="black"/>
                </a:solidFill>
                <a:latin typeface="Arial" panose="020B0604020202020204" pitchFamily="34" charset="0"/>
                <a:cs typeface="Arial" panose="020B0604020202020204" pitchFamily="34" charset="0"/>
              </a:rPr>
              <a:t>ATRIBUȚII</a:t>
            </a:r>
          </a:p>
          <a:p>
            <a:pPr marL="285750" indent="-285750" algn="just" defTabSz="457200">
              <a:buFont typeface="Arial" panose="020B0604020202020204" pitchFamily="34" charset="0"/>
              <a:buChar char="•"/>
            </a:pPr>
            <a:r>
              <a:rPr lang="en-US" sz="1400" dirty="0" err="1" smtClean="0">
                <a:solidFill>
                  <a:prstClr val="black"/>
                </a:solidFill>
              </a:rPr>
              <a:t>definirea</a:t>
            </a:r>
            <a:r>
              <a:rPr lang="en-US" sz="1400" dirty="0" smtClean="0">
                <a:solidFill>
                  <a:prstClr val="black"/>
                </a:solidFill>
              </a:rPr>
              <a:t> </a:t>
            </a:r>
            <a:r>
              <a:rPr lang="en-US" sz="1400" dirty="0" err="1" smtClean="0">
                <a:solidFill>
                  <a:prstClr val="black"/>
                </a:solidFill>
              </a:rPr>
              <a:t>si</a:t>
            </a:r>
            <a:r>
              <a:rPr lang="en-US" sz="1400" dirty="0" smtClean="0">
                <a:solidFill>
                  <a:prstClr val="black"/>
                </a:solidFill>
              </a:rPr>
              <a:t> </a:t>
            </a:r>
            <a:r>
              <a:rPr lang="en-US" sz="1400" dirty="0" err="1" smtClean="0">
                <a:solidFill>
                  <a:prstClr val="black"/>
                </a:solidFill>
              </a:rPr>
              <a:t>stabilirea</a:t>
            </a:r>
            <a:r>
              <a:rPr lang="en-US" sz="1400" dirty="0" smtClean="0">
                <a:solidFill>
                  <a:prstClr val="black"/>
                </a:solidFill>
              </a:rPr>
              <a:t> </a:t>
            </a:r>
            <a:r>
              <a:rPr lang="en-US" sz="1400" dirty="0" err="1" smtClean="0">
                <a:solidFill>
                  <a:prstClr val="black"/>
                </a:solidFill>
              </a:rPr>
              <a:t>strategiei</a:t>
            </a:r>
            <a:r>
              <a:rPr lang="en-US" sz="1400" dirty="0" smtClean="0">
                <a:solidFill>
                  <a:prstClr val="black"/>
                </a:solidFill>
              </a:rPr>
              <a:t> de control </a:t>
            </a:r>
            <a:r>
              <a:rPr lang="en-US" sz="1400" dirty="0" err="1" smtClean="0">
                <a:solidFill>
                  <a:prstClr val="black"/>
                </a:solidFill>
              </a:rPr>
              <a:t>si</a:t>
            </a:r>
            <a:r>
              <a:rPr lang="en-US" sz="1400" dirty="0" smtClean="0">
                <a:solidFill>
                  <a:prstClr val="black"/>
                </a:solidFill>
              </a:rPr>
              <a:t> de </a:t>
            </a:r>
            <a:r>
              <a:rPr lang="en-US" sz="1400" dirty="0" err="1" smtClean="0">
                <a:solidFill>
                  <a:prstClr val="black"/>
                </a:solidFill>
              </a:rPr>
              <a:t>combatere</a:t>
            </a:r>
            <a:r>
              <a:rPr lang="en-US" sz="1400" dirty="0" smtClean="0">
                <a:solidFill>
                  <a:prstClr val="black"/>
                </a:solidFill>
              </a:rPr>
              <a:t> a </a:t>
            </a:r>
            <a:r>
              <a:rPr lang="en-US" sz="1400" dirty="0" err="1" smtClean="0">
                <a:solidFill>
                  <a:prstClr val="black"/>
                </a:solidFill>
              </a:rPr>
              <a:t>bolilor</a:t>
            </a:r>
            <a:r>
              <a:rPr lang="en-US" sz="1400" dirty="0" smtClean="0">
                <a:solidFill>
                  <a:prstClr val="black"/>
                </a:solidFill>
              </a:rPr>
              <a:t> la </a:t>
            </a:r>
            <a:r>
              <a:rPr lang="en-US" sz="1400" dirty="0" err="1" smtClean="0">
                <a:solidFill>
                  <a:prstClr val="black"/>
                </a:solidFill>
              </a:rPr>
              <a:t>nivelul</a:t>
            </a:r>
            <a:r>
              <a:rPr lang="ro-RO" sz="1400" dirty="0" smtClean="0">
                <a:solidFill>
                  <a:prstClr val="black"/>
                </a:solidFill>
              </a:rPr>
              <a:t> </a:t>
            </a:r>
            <a:r>
              <a:rPr lang="en-US" sz="1400" dirty="0" err="1" smtClean="0">
                <a:solidFill>
                  <a:prstClr val="black"/>
                </a:solidFill>
              </a:rPr>
              <a:t>judetului</a:t>
            </a:r>
            <a:r>
              <a:rPr lang="en-US" sz="1400" dirty="0" smtClean="0">
                <a:solidFill>
                  <a:prstClr val="black"/>
                </a:solidFill>
              </a:rPr>
              <a:t>;</a:t>
            </a:r>
          </a:p>
          <a:p>
            <a:pPr marL="285750" indent="-285750" algn="just" defTabSz="457200">
              <a:buFont typeface="Arial" panose="020B0604020202020204" pitchFamily="34" charset="0"/>
              <a:buChar char="•"/>
            </a:pPr>
            <a:r>
              <a:rPr lang="en-US" sz="1400" dirty="0" err="1" smtClean="0">
                <a:solidFill>
                  <a:prstClr val="black"/>
                </a:solidFill>
              </a:rPr>
              <a:t>coordonarea</a:t>
            </a:r>
            <a:r>
              <a:rPr lang="en-US" sz="1400" dirty="0" smtClean="0">
                <a:solidFill>
                  <a:prstClr val="black"/>
                </a:solidFill>
              </a:rPr>
              <a:t> </a:t>
            </a:r>
            <a:r>
              <a:rPr lang="en-US" sz="1400" dirty="0" err="1" smtClean="0">
                <a:solidFill>
                  <a:prstClr val="black"/>
                </a:solidFill>
              </a:rPr>
              <a:t>activitatilor</a:t>
            </a:r>
            <a:r>
              <a:rPr lang="en-US" sz="1400" dirty="0" smtClean="0">
                <a:solidFill>
                  <a:prstClr val="black"/>
                </a:solidFill>
              </a:rPr>
              <a:t> de </a:t>
            </a:r>
            <a:r>
              <a:rPr lang="en-US" sz="1400" dirty="0" err="1" smtClean="0">
                <a:solidFill>
                  <a:prstClr val="black"/>
                </a:solidFill>
              </a:rPr>
              <a:t>colaborare</a:t>
            </a:r>
            <a:r>
              <a:rPr lang="en-US" sz="1400" dirty="0" smtClean="0">
                <a:solidFill>
                  <a:prstClr val="black"/>
                </a:solidFill>
              </a:rPr>
              <a:t> </a:t>
            </a:r>
            <a:r>
              <a:rPr lang="en-US" sz="1400" dirty="0" err="1" smtClean="0">
                <a:solidFill>
                  <a:prstClr val="black"/>
                </a:solidFill>
              </a:rPr>
              <a:t>dintre</a:t>
            </a:r>
            <a:r>
              <a:rPr lang="en-US" sz="1400" dirty="0" smtClean="0">
                <a:solidFill>
                  <a:prstClr val="black"/>
                </a:solidFill>
              </a:rPr>
              <a:t> </a:t>
            </a:r>
            <a:r>
              <a:rPr lang="en-US" sz="1400" dirty="0" err="1" smtClean="0">
                <a:solidFill>
                  <a:prstClr val="black"/>
                </a:solidFill>
              </a:rPr>
              <a:t>autoritatile</a:t>
            </a:r>
            <a:r>
              <a:rPr lang="en-US" sz="1400" dirty="0" smtClean="0">
                <a:solidFill>
                  <a:prstClr val="black"/>
                </a:solidFill>
              </a:rPr>
              <a:t> </a:t>
            </a:r>
            <a:r>
              <a:rPr lang="en-US" sz="1400" dirty="0" err="1" smtClean="0">
                <a:solidFill>
                  <a:prstClr val="black"/>
                </a:solidFill>
              </a:rPr>
              <a:t>si</a:t>
            </a:r>
            <a:r>
              <a:rPr lang="en-US" sz="1400" dirty="0" smtClean="0">
                <a:solidFill>
                  <a:prstClr val="black"/>
                </a:solidFill>
              </a:rPr>
              <a:t> </a:t>
            </a:r>
            <a:r>
              <a:rPr lang="en-US" sz="1400" dirty="0" err="1" smtClean="0">
                <a:solidFill>
                  <a:prstClr val="black"/>
                </a:solidFill>
              </a:rPr>
              <a:t>institutiile</a:t>
            </a:r>
            <a:r>
              <a:rPr lang="en-US" sz="1400" dirty="0" smtClean="0">
                <a:solidFill>
                  <a:prstClr val="black"/>
                </a:solidFill>
              </a:rPr>
              <a:t> </a:t>
            </a:r>
            <a:r>
              <a:rPr lang="en-US" sz="1400" dirty="0" err="1" smtClean="0">
                <a:solidFill>
                  <a:prstClr val="black"/>
                </a:solidFill>
              </a:rPr>
              <a:t>publice</a:t>
            </a:r>
            <a:r>
              <a:rPr lang="en-US" sz="1400" dirty="0" smtClean="0">
                <a:solidFill>
                  <a:prstClr val="black"/>
                </a:solidFill>
              </a:rPr>
              <a:t> cu</a:t>
            </a:r>
            <a:r>
              <a:rPr lang="ro-RO" sz="1400" dirty="0" smtClean="0">
                <a:solidFill>
                  <a:prstClr val="black"/>
                </a:solidFill>
              </a:rPr>
              <a:t> </a:t>
            </a:r>
            <a:r>
              <a:rPr lang="en-US" sz="1400" dirty="0" err="1" smtClean="0">
                <a:solidFill>
                  <a:prstClr val="black"/>
                </a:solidFill>
              </a:rPr>
              <a:t>atributii</a:t>
            </a:r>
            <a:r>
              <a:rPr lang="en-US" sz="1400" dirty="0" smtClean="0">
                <a:solidFill>
                  <a:prstClr val="black"/>
                </a:solidFill>
              </a:rPr>
              <a:t> in </a:t>
            </a:r>
            <a:r>
              <a:rPr lang="en-US" sz="1400" dirty="0" err="1" smtClean="0">
                <a:solidFill>
                  <a:prstClr val="black"/>
                </a:solidFill>
              </a:rPr>
              <a:t>gestionarea</a:t>
            </a:r>
            <a:r>
              <a:rPr lang="en-US" sz="1400" dirty="0" smtClean="0">
                <a:solidFill>
                  <a:prstClr val="black"/>
                </a:solidFill>
              </a:rPr>
              <a:t> </a:t>
            </a:r>
            <a:r>
              <a:rPr lang="en-US" sz="1400" dirty="0" err="1" smtClean="0">
                <a:solidFill>
                  <a:prstClr val="black"/>
                </a:solidFill>
              </a:rPr>
              <a:t>situatiilor</a:t>
            </a:r>
            <a:r>
              <a:rPr lang="en-US" sz="1400" dirty="0" smtClean="0">
                <a:solidFill>
                  <a:prstClr val="black"/>
                </a:solidFill>
              </a:rPr>
              <a:t> de </a:t>
            </a:r>
            <a:r>
              <a:rPr lang="en-US" sz="1400" dirty="0" err="1" smtClean="0">
                <a:solidFill>
                  <a:prstClr val="black"/>
                </a:solidFill>
              </a:rPr>
              <a:t>urgenta</a:t>
            </a:r>
            <a:r>
              <a:rPr lang="en-US" sz="1400" dirty="0" smtClean="0">
                <a:solidFill>
                  <a:prstClr val="black"/>
                </a:solidFill>
              </a:rPr>
              <a:t> in </a:t>
            </a:r>
            <a:r>
              <a:rPr lang="en-US" sz="1400" dirty="0" err="1" smtClean="0">
                <a:solidFill>
                  <a:prstClr val="black"/>
                </a:solidFill>
              </a:rPr>
              <a:t>judet</a:t>
            </a:r>
            <a:r>
              <a:rPr lang="en-US" sz="1400" dirty="0" smtClean="0">
                <a:solidFill>
                  <a:prstClr val="black"/>
                </a:solidFill>
              </a:rPr>
              <a:t>;</a:t>
            </a:r>
          </a:p>
          <a:p>
            <a:pPr marL="285750" indent="-285750" algn="just" defTabSz="457200">
              <a:buFont typeface="Arial" panose="020B0604020202020204" pitchFamily="34" charset="0"/>
              <a:buChar char="•"/>
            </a:pPr>
            <a:r>
              <a:rPr lang="en-US" sz="1400" dirty="0" err="1" smtClean="0">
                <a:solidFill>
                  <a:prstClr val="black"/>
                </a:solidFill>
              </a:rPr>
              <a:t>analizeaza</a:t>
            </a:r>
            <a:r>
              <a:rPr lang="en-US" sz="1400" dirty="0" smtClean="0">
                <a:solidFill>
                  <a:prstClr val="black"/>
                </a:solidFill>
              </a:rPr>
              <a:t> periodic </a:t>
            </a:r>
            <a:r>
              <a:rPr lang="en-US" sz="1400" dirty="0" err="1" smtClean="0">
                <a:solidFill>
                  <a:prstClr val="black"/>
                </a:solidFill>
              </a:rPr>
              <a:t>situatia</a:t>
            </a:r>
            <a:r>
              <a:rPr lang="en-US" sz="1400" dirty="0" smtClean="0">
                <a:solidFill>
                  <a:prstClr val="black"/>
                </a:solidFill>
              </a:rPr>
              <a:t> </a:t>
            </a:r>
            <a:r>
              <a:rPr lang="en-US" sz="1400" dirty="0" err="1" smtClean="0">
                <a:solidFill>
                  <a:prstClr val="black"/>
                </a:solidFill>
              </a:rPr>
              <a:t>sanitara</a:t>
            </a:r>
            <a:r>
              <a:rPr lang="en-US" sz="1400" dirty="0" smtClean="0">
                <a:solidFill>
                  <a:prstClr val="black"/>
                </a:solidFill>
              </a:rPr>
              <a:t> </a:t>
            </a:r>
            <a:r>
              <a:rPr lang="en-US" sz="1400" dirty="0" err="1" smtClean="0">
                <a:solidFill>
                  <a:prstClr val="black"/>
                </a:solidFill>
              </a:rPr>
              <a:t>veterinara</a:t>
            </a:r>
            <a:r>
              <a:rPr lang="en-US" sz="1400" dirty="0" smtClean="0">
                <a:solidFill>
                  <a:prstClr val="black"/>
                </a:solidFill>
              </a:rPr>
              <a:t> de </a:t>
            </a:r>
            <a:r>
              <a:rPr lang="en-US" sz="1400" dirty="0" err="1" smtClean="0">
                <a:solidFill>
                  <a:prstClr val="black"/>
                </a:solidFill>
              </a:rPr>
              <a:t>pe</a:t>
            </a:r>
            <a:r>
              <a:rPr lang="en-US" sz="1400" dirty="0" smtClean="0">
                <a:solidFill>
                  <a:prstClr val="black"/>
                </a:solidFill>
              </a:rPr>
              <a:t> </a:t>
            </a:r>
            <a:r>
              <a:rPr lang="en-US" sz="1400" dirty="0" err="1" smtClean="0">
                <a:solidFill>
                  <a:prstClr val="black"/>
                </a:solidFill>
              </a:rPr>
              <a:t>teritoriul</a:t>
            </a:r>
            <a:r>
              <a:rPr lang="en-US" sz="1400" dirty="0" smtClean="0">
                <a:solidFill>
                  <a:prstClr val="black"/>
                </a:solidFill>
              </a:rPr>
              <a:t> </a:t>
            </a:r>
            <a:r>
              <a:rPr lang="en-US" sz="1400" dirty="0" err="1" smtClean="0">
                <a:solidFill>
                  <a:prstClr val="black"/>
                </a:solidFill>
              </a:rPr>
              <a:t>judetului</a:t>
            </a:r>
            <a:r>
              <a:rPr lang="en-US" sz="1400" dirty="0" smtClean="0">
                <a:solidFill>
                  <a:prstClr val="black"/>
                </a:solidFill>
              </a:rPr>
              <a:t> </a:t>
            </a:r>
            <a:r>
              <a:rPr lang="en-US" sz="1400" dirty="0" err="1" smtClean="0">
                <a:solidFill>
                  <a:prstClr val="black"/>
                </a:solidFill>
              </a:rPr>
              <a:t>si</a:t>
            </a:r>
            <a:r>
              <a:rPr lang="ro-RO" sz="1400" dirty="0" smtClean="0">
                <a:solidFill>
                  <a:prstClr val="black"/>
                </a:solidFill>
              </a:rPr>
              <a:t> </a:t>
            </a:r>
            <a:r>
              <a:rPr lang="en-US" sz="1400" dirty="0" err="1" smtClean="0">
                <a:solidFill>
                  <a:prstClr val="black"/>
                </a:solidFill>
              </a:rPr>
              <a:t>stabileste</a:t>
            </a:r>
            <a:r>
              <a:rPr lang="en-US" sz="1400" dirty="0" smtClean="0">
                <a:solidFill>
                  <a:prstClr val="black"/>
                </a:solidFill>
              </a:rPr>
              <a:t> </a:t>
            </a:r>
            <a:r>
              <a:rPr lang="en-US" sz="1400" dirty="0" err="1" smtClean="0">
                <a:solidFill>
                  <a:prstClr val="black"/>
                </a:solidFill>
              </a:rPr>
              <a:t>masuri</a:t>
            </a:r>
            <a:r>
              <a:rPr lang="en-US" sz="1400" dirty="0" smtClean="0">
                <a:solidFill>
                  <a:prstClr val="black"/>
                </a:solidFill>
              </a:rPr>
              <a:t> </a:t>
            </a:r>
            <a:r>
              <a:rPr lang="en-US" sz="1400" dirty="0" err="1" smtClean="0">
                <a:solidFill>
                  <a:prstClr val="black"/>
                </a:solidFill>
              </a:rPr>
              <a:t>pentru</a:t>
            </a:r>
            <a:r>
              <a:rPr lang="en-US" sz="1400" dirty="0" smtClean="0">
                <a:solidFill>
                  <a:prstClr val="black"/>
                </a:solidFill>
              </a:rPr>
              <a:t> </a:t>
            </a:r>
            <a:r>
              <a:rPr lang="en-US" sz="1400" dirty="0" err="1" smtClean="0">
                <a:solidFill>
                  <a:prstClr val="black"/>
                </a:solidFill>
              </a:rPr>
              <a:t>imbunatatirea</a:t>
            </a:r>
            <a:r>
              <a:rPr lang="en-US" sz="1400" dirty="0" smtClean="0">
                <a:solidFill>
                  <a:prstClr val="black"/>
                </a:solidFill>
              </a:rPr>
              <a:t> </a:t>
            </a:r>
            <a:r>
              <a:rPr lang="en-US" sz="1400" dirty="0" err="1" smtClean="0">
                <a:solidFill>
                  <a:prstClr val="black"/>
                </a:solidFill>
              </a:rPr>
              <a:t>acesteia</a:t>
            </a:r>
            <a:r>
              <a:rPr lang="en-US" sz="1400" dirty="0" smtClean="0">
                <a:solidFill>
                  <a:prstClr val="black"/>
                </a:solidFill>
              </a:rPr>
              <a:t>;</a:t>
            </a:r>
          </a:p>
          <a:p>
            <a:pPr marL="285750" indent="-285750" algn="just" defTabSz="457200">
              <a:buFont typeface="Arial" panose="020B0604020202020204" pitchFamily="34" charset="0"/>
              <a:buChar char="•"/>
            </a:pPr>
            <a:r>
              <a:rPr lang="en-US" sz="1400" dirty="0" err="1" smtClean="0">
                <a:solidFill>
                  <a:prstClr val="black"/>
                </a:solidFill>
              </a:rPr>
              <a:t>emiterea</a:t>
            </a:r>
            <a:r>
              <a:rPr lang="en-US" sz="1400" dirty="0" smtClean="0">
                <a:solidFill>
                  <a:prstClr val="black"/>
                </a:solidFill>
              </a:rPr>
              <a:t> </a:t>
            </a:r>
            <a:r>
              <a:rPr lang="en-US" sz="1400" dirty="0" err="1" smtClean="0">
                <a:solidFill>
                  <a:prstClr val="black"/>
                </a:solidFill>
              </a:rPr>
              <a:t>deciziilor</a:t>
            </a:r>
            <a:r>
              <a:rPr lang="en-US" sz="1400" dirty="0" smtClean="0">
                <a:solidFill>
                  <a:prstClr val="black"/>
                </a:solidFill>
              </a:rPr>
              <a:t> </a:t>
            </a:r>
            <a:r>
              <a:rPr lang="en-US" sz="1400" dirty="0" err="1" smtClean="0">
                <a:solidFill>
                  <a:prstClr val="black"/>
                </a:solidFill>
              </a:rPr>
              <a:t>si</a:t>
            </a:r>
            <a:r>
              <a:rPr lang="en-US" sz="1400" dirty="0" smtClean="0">
                <a:solidFill>
                  <a:prstClr val="black"/>
                </a:solidFill>
              </a:rPr>
              <a:t> a </a:t>
            </a:r>
            <a:r>
              <a:rPr lang="en-US" sz="1400" dirty="0" err="1" smtClean="0">
                <a:solidFill>
                  <a:prstClr val="black"/>
                </a:solidFill>
              </a:rPr>
              <a:t>instructiunilor</a:t>
            </a:r>
            <a:r>
              <a:rPr lang="en-US" sz="1400" dirty="0" smtClean="0">
                <a:solidFill>
                  <a:prstClr val="black"/>
                </a:solidFill>
              </a:rPr>
              <a:t>, in </a:t>
            </a:r>
            <a:r>
              <a:rPr lang="en-US" sz="1400" dirty="0" err="1" smtClean="0">
                <a:solidFill>
                  <a:prstClr val="black"/>
                </a:solidFill>
              </a:rPr>
              <a:t>conditiile</a:t>
            </a:r>
            <a:r>
              <a:rPr lang="en-US" sz="1400" dirty="0" smtClean="0">
                <a:solidFill>
                  <a:prstClr val="black"/>
                </a:solidFill>
              </a:rPr>
              <a:t> </a:t>
            </a:r>
            <a:r>
              <a:rPr lang="en-US" sz="1400" dirty="0" err="1" smtClean="0">
                <a:solidFill>
                  <a:prstClr val="black"/>
                </a:solidFill>
              </a:rPr>
              <a:t>legii</a:t>
            </a:r>
            <a:r>
              <a:rPr lang="en-US" sz="1400" dirty="0" smtClean="0">
                <a:solidFill>
                  <a:prstClr val="black"/>
                </a:solidFill>
              </a:rPr>
              <a:t>;</a:t>
            </a:r>
          </a:p>
          <a:p>
            <a:pPr marL="285750" indent="-285750" algn="just" defTabSz="457200">
              <a:buFont typeface="Arial" panose="020B0604020202020204" pitchFamily="34" charset="0"/>
              <a:buChar char="•"/>
            </a:pPr>
            <a:r>
              <a:rPr lang="en-US" sz="1400" dirty="0" err="1" smtClean="0">
                <a:solidFill>
                  <a:prstClr val="black"/>
                </a:solidFill>
              </a:rPr>
              <a:t>analizarea</a:t>
            </a:r>
            <a:r>
              <a:rPr lang="en-US" sz="1400" dirty="0" smtClean="0">
                <a:solidFill>
                  <a:prstClr val="black"/>
                </a:solidFill>
              </a:rPr>
              <a:t> </a:t>
            </a:r>
            <a:r>
              <a:rPr lang="en-US" sz="1400" dirty="0" err="1" smtClean="0">
                <a:solidFill>
                  <a:prstClr val="black"/>
                </a:solidFill>
              </a:rPr>
              <a:t>informatiilor</a:t>
            </a:r>
            <a:r>
              <a:rPr lang="en-US" sz="1400" dirty="0" smtClean="0">
                <a:solidFill>
                  <a:prstClr val="black"/>
                </a:solidFill>
              </a:rPr>
              <a:t> </a:t>
            </a:r>
            <a:r>
              <a:rPr lang="en-US" sz="1400" dirty="0" err="1" smtClean="0">
                <a:solidFill>
                  <a:prstClr val="black"/>
                </a:solidFill>
              </a:rPr>
              <a:t>primite</a:t>
            </a:r>
            <a:r>
              <a:rPr lang="en-US" sz="1400" dirty="0" smtClean="0">
                <a:solidFill>
                  <a:prstClr val="black"/>
                </a:solidFill>
              </a:rPr>
              <a:t> din </a:t>
            </a:r>
            <a:r>
              <a:rPr lang="en-US" sz="1400" dirty="0" err="1" smtClean="0">
                <a:solidFill>
                  <a:prstClr val="black"/>
                </a:solidFill>
              </a:rPr>
              <a:t>teritoriu</a:t>
            </a:r>
            <a:r>
              <a:rPr lang="en-US" sz="1400" dirty="0" smtClean="0">
                <a:solidFill>
                  <a:prstClr val="black"/>
                </a:solidFill>
              </a:rPr>
              <a:t> </a:t>
            </a:r>
            <a:r>
              <a:rPr lang="en-US" sz="1400" dirty="0" err="1" smtClean="0">
                <a:solidFill>
                  <a:prstClr val="black"/>
                </a:solidFill>
              </a:rPr>
              <a:t>si</a:t>
            </a:r>
            <a:r>
              <a:rPr lang="en-US" sz="1400" dirty="0" smtClean="0">
                <a:solidFill>
                  <a:prstClr val="black"/>
                </a:solidFill>
              </a:rPr>
              <a:t> </a:t>
            </a:r>
            <a:r>
              <a:rPr lang="en-US" sz="1400" dirty="0" err="1" smtClean="0">
                <a:solidFill>
                  <a:prstClr val="black"/>
                </a:solidFill>
              </a:rPr>
              <a:t>transmise</a:t>
            </a:r>
            <a:r>
              <a:rPr lang="en-US" sz="1400" dirty="0" smtClean="0">
                <a:solidFill>
                  <a:prstClr val="black"/>
                </a:solidFill>
              </a:rPr>
              <a:t> </a:t>
            </a:r>
            <a:r>
              <a:rPr lang="en-US" sz="1400" dirty="0" err="1" smtClean="0">
                <a:solidFill>
                  <a:prstClr val="black"/>
                </a:solidFill>
              </a:rPr>
              <a:t>prin</a:t>
            </a:r>
            <a:r>
              <a:rPr lang="en-US" sz="1400" dirty="0" smtClean="0">
                <a:solidFill>
                  <a:prstClr val="black"/>
                </a:solidFill>
              </a:rPr>
              <a:t> </a:t>
            </a:r>
            <a:r>
              <a:rPr lang="en-US" sz="1400" dirty="0" err="1" smtClean="0">
                <a:solidFill>
                  <a:prstClr val="black"/>
                </a:solidFill>
              </a:rPr>
              <a:t>intermediul</a:t>
            </a:r>
            <a:r>
              <a:rPr lang="ro-RO" sz="1400" dirty="0" smtClean="0">
                <a:solidFill>
                  <a:prstClr val="black"/>
                </a:solidFill>
              </a:rPr>
              <a:t> </a:t>
            </a:r>
            <a:r>
              <a:rPr lang="en-US" sz="1400" dirty="0" err="1" smtClean="0">
                <a:solidFill>
                  <a:prstClr val="black"/>
                </a:solidFill>
              </a:rPr>
              <a:t>Unitatii</a:t>
            </a:r>
            <a:r>
              <a:rPr lang="en-US" sz="1400" dirty="0" smtClean="0">
                <a:solidFill>
                  <a:prstClr val="black"/>
                </a:solidFill>
              </a:rPr>
              <a:t> </a:t>
            </a:r>
            <a:r>
              <a:rPr lang="en-US" sz="1400" dirty="0" err="1" smtClean="0">
                <a:solidFill>
                  <a:prstClr val="black"/>
                </a:solidFill>
              </a:rPr>
              <a:t>operationale</a:t>
            </a:r>
            <a:r>
              <a:rPr lang="en-US" sz="1400" dirty="0" smtClean="0">
                <a:solidFill>
                  <a:prstClr val="black"/>
                </a:solidFill>
              </a:rPr>
              <a:t> locale. </a:t>
            </a:r>
            <a:endParaRPr lang="en-US" sz="1400" dirty="0">
              <a:solidFill>
                <a:prstClr val="black"/>
              </a:solidFill>
            </a:endParaRPr>
          </a:p>
        </p:txBody>
      </p:sp>
      <p:sp>
        <p:nvSpPr>
          <p:cNvPr id="18" name="Rectangle 17"/>
          <p:cNvSpPr/>
          <p:nvPr/>
        </p:nvSpPr>
        <p:spPr>
          <a:xfrm>
            <a:off x="8331200" y="1674297"/>
            <a:ext cx="3598334" cy="76288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400" dirty="0" err="1" smtClean="0">
                <a:solidFill>
                  <a:prstClr val="black"/>
                </a:solidFill>
              </a:rPr>
              <a:t>este</a:t>
            </a:r>
            <a:r>
              <a:rPr lang="en-US" sz="1400" dirty="0" smtClean="0">
                <a:solidFill>
                  <a:prstClr val="black"/>
                </a:solidFill>
              </a:rPr>
              <a:t> </a:t>
            </a:r>
            <a:r>
              <a:rPr lang="en-US" sz="1400" dirty="0" err="1" smtClean="0">
                <a:solidFill>
                  <a:prstClr val="black"/>
                </a:solidFill>
              </a:rPr>
              <a:t>alcatuit</a:t>
            </a:r>
            <a:r>
              <a:rPr lang="ro-RO" sz="1400" dirty="0" smtClean="0">
                <a:solidFill>
                  <a:prstClr val="black"/>
                </a:solidFill>
              </a:rPr>
              <a:t>ă</a:t>
            </a:r>
            <a:r>
              <a:rPr lang="en-US" sz="1400" dirty="0" smtClean="0">
                <a:solidFill>
                  <a:prstClr val="black"/>
                </a:solidFill>
              </a:rPr>
              <a:t> din </a:t>
            </a:r>
            <a:r>
              <a:rPr lang="en-US" sz="1400" dirty="0" err="1" smtClean="0">
                <a:solidFill>
                  <a:prstClr val="black"/>
                </a:solidFill>
              </a:rPr>
              <a:t>membrii</a:t>
            </a:r>
            <a:r>
              <a:rPr lang="en-US" sz="1400" dirty="0" smtClean="0">
                <a:solidFill>
                  <a:prstClr val="black"/>
                </a:solidFill>
              </a:rPr>
              <a:t> </a:t>
            </a:r>
            <a:r>
              <a:rPr lang="en-US" sz="1400" dirty="0" err="1" smtClean="0">
                <a:solidFill>
                  <a:prstClr val="black"/>
                </a:solidFill>
              </a:rPr>
              <a:t>Comitetului</a:t>
            </a:r>
            <a:r>
              <a:rPr lang="en-US" sz="1400" dirty="0" smtClean="0">
                <a:solidFill>
                  <a:prstClr val="black"/>
                </a:solidFill>
              </a:rPr>
              <a:t> </a:t>
            </a:r>
            <a:r>
              <a:rPr lang="en-US" sz="1400" dirty="0" err="1" smtClean="0">
                <a:solidFill>
                  <a:prstClr val="black"/>
                </a:solidFill>
              </a:rPr>
              <a:t>jude</a:t>
            </a:r>
            <a:r>
              <a:rPr lang="ro-RO" sz="1400" dirty="0" smtClean="0">
                <a:solidFill>
                  <a:prstClr val="black"/>
                </a:solidFill>
              </a:rPr>
              <a:t>ț</a:t>
            </a:r>
            <a:r>
              <a:rPr lang="en-US" sz="1400" dirty="0" err="1" smtClean="0">
                <a:solidFill>
                  <a:prstClr val="black"/>
                </a:solidFill>
              </a:rPr>
              <a:t>ean</a:t>
            </a:r>
            <a:r>
              <a:rPr lang="en-US" sz="1400" dirty="0" smtClean="0">
                <a:solidFill>
                  <a:prstClr val="black"/>
                </a:solidFill>
              </a:rPr>
              <a:t> </a:t>
            </a:r>
            <a:r>
              <a:rPr lang="en-US" sz="1400" dirty="0" err="1" smtClean="0">
                <a:solidFill>
                  <a:prstClr val="black"/>
                </a:solidFill>
              </a:rPr>
              <a:t>pentru</a:t>
            </a:r>
            <a:r>
              <a:rPr lang="ro-RO" sz="1400" dirty="0" smtClean="0">
                <a:solidFill>
                  <a:prstClr val="black"/>
                </a:solidFill>
              </a:rPr>
              <a:t> </a:t>
            </a:r>
            <a:r>
              <a:rPr lang="en-US" sz="1400" dirty="0" err="1" smtClean="0">
                <a:solidFill>
                  <a:prstClr val="black"/>
                </a:solidFill>
              </a:rPr>
              <a:t>situa</a:t>
            </a:r>
            <a:r>
              <a:rPr lang="ro-RO" sz="1400" dirty="0" smtClean="0">
                <a:solidFill>
                  <a:prstClr val="black"/>
                </a:solidFill>
              </a:rPr>
              <a:t>ț</a:t>
            </a:r>
            <a:r>
              <a:rPr lang="en-US" sz="1400" dirty="0" smtClean="0">
                <a:solidFill>
                  <a:prstClr val="black"/>
                </a:solidFill>
              </a:rPr>
              <a:t>ii de </a:t>
            </a:r>
            <a:r>
              <a:rPr lang="en-US" sz="1400" dirty="0" err="1" smtClean="0">
                <a:solidFill>
                  <a:prstClr val="black"/>
                </a:solidFill>
              </a:rPr>
              <a:t>urgen</a:t>
            </a:r>
            <a:r>
              <a:rPr lang="ro-RO" sz="1400" dirty="0" err="1" smtClean="0">
                <a:solidFill>
                  <a:prstClr val="black"/>
                </a:solidFill>
              </a:rPr>
              <a:t>ță</a:t>
            </a:r>
            <a:endParaRPr lang="en-US" sz="1400" dirty="0">
              <a:solidFill>
                <a:prstClr val="black"/>
              </a:solidFill>
            </a:endParaRPr>
          </a:p>
        </p:txBody>
      </p:sp>
      <p:cxnSp>
        <p:nvCxnSpPr>
          <p:cNvPr id="19" name="Straight Arrow Connector 18"/>
          <p:cNvCxnSpPr>
            <a:stCxn id="50" idx="3"/>
            <a:endCxn id="53" idx="1"/>
          </p:cNvCxnSpPr>
          <p:nvPr/>
        </p:nvCxnSpPr>
        <p:spPr>
          <a:xfrm flipV="1">
            <a:off x="7099300" y="1039741"/>
            <a:ext cx="1231900" cy="4058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50" idx="3"/>
            <a:endCxn id="18" idx="1"/>
          </p:cNvCxnSpPr>
          <p:nvPr/>
        </p:nvCxnSpPr>
        <p:spPr>
          <a:xfrm>
            <a:off x="7099300" y="1445543"/>
            <a:ext cx="1231900" cy="6101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50" idx="2"/>
            <a:endCxn id="17" idx="0"/>
          </p:cNvCxnSpPr>
          <p:nvPr/>
        </p:nvCxnSpPr>
        <p:spPr>
          <a:xfrm>
            <a:off x="4233333" y="1839758"/>
            <a:ext cx="1" cy="5152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2015067" y="5448982"/>
            <a:ext cx="8627533" cy="101087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000" b="1" dirty="0" smtClean="0">
                <a:solidFill>
                  <a:srgbClr val="FF0000"/>
                </a:solidFill>
              </a:rPr>
              <a:t>!!!</a:t>
            </a:r>
          </a:p>
          <a:p>
            <a:pPr algn="ctr" defTabSz="457200"/>
            <a:r>
              <a:rPr lang="en-US" sz="1400" dirty="0" smtClean="0">
                <a:solidFill>
                  <a:prstClr val="black"/>
                </a:solidFill>
              </a:rPr>
              <a:t>se </a:t>
            </a:r>
            <a:r>
              <a:rPr lang="en-US" sz="1400" dirty="0" err="1" smtClean="0">
                <a:solidFill>
                  <a:prstClr val="black"/>
                </a:solidFill>
              </a:rPr>
              <a:t>intrune</a:t>
            </a:r>
            <a:r>
              <a:rPr lang="ro-RO" sz="1400" dirty="0" err="1" smtClean="0">
                <a:solidFill>
                  <a:prstClr val="black"/>
                </a:solidFill>
              </a:rPr>
              <a:t>ște</a:t>
            </a:r>
            <a:r>
              <a:rPr lang="en-US" sz="1400" dirty="0" smtClean="0">
                <a:solidFill>
                  <a:prstClr val="black"/>
                </a:solidFill>
              </a:rPr>
              <a:t> </a:t>
            </a:r>
            <a:r>
              <a:rPr lang="ro-RO" sz="1400" dirty="0" smtClean="0">
                <a:solidFill>
                  <a:prstClr val="black"/>
                </a:solidFill>
              </a:rPr>
              <a:t>î</a:t>
            </a:r>
            <a:r>
              <a:rPr lang="en-US" sz="1400" dirty="0" smtClean="0">
                <a:solidFill>
                  <a:prstClr val="black"/>
                </a:solidFill>
              </a:rPr>
              <a:t>n </a:t>
            </a:r>
            <a:r>
              <a:rPr lang="ro-RO" sz="1400" dirty="0" smtClean="0">
                <a:solidFill>
                  <a:prstClr val="black"/>
                </a:solidFill>
              </a:rPr>
              <a:t>ș</a:t>
            </a:r>
            <a:r>
              <a:rPr lang="en-US" sz="1400" dirty="0" err="1" smtClean="0">
                <a:solidFill>
                  <a:prstClr val="black"/>
                </a:solidFill>
              </a:rPr>
              <a:t>edin</a:t>
            </a:r>
            <a:r>
              <a:rPr lang="ro-RO" sz="1400" dirty="0" err="1" smtClean="0">
                <a:solidFill>
                  <a:prstClr val="black"/>
                </a:solidFill>
              </a:rPr>
              <a:t>ță</a:t>
            </a:r>
            <a:r>
              <a:rPr lang="ro-RO" sz="1400" dirty="0" smtClean="0">
                <a:solidFill>
                  <a:prstClr val="black"/>
                </a:solidFill>
              </a:rPr>
              <a:t> </a:t>
            </a:r>
            <a:r>
              <a:rPr lang="en-US" sz="1400" dirty="0" err="1" smtClean="0">
                <a:solidFill>
                  <a:prstClr val="black"/>
                </a:solidFill>
              </a:rPr>
              <a:t>extraordinar</a:t>
            </a:r>
            <a:r>
              <a:rPr lang="ro-RO" sz="1400" dirty="0" smtClean="0">
                <a:solidFill>
                  <a:prstClr val="black"/>
                </a:solidFill>
              </a:rPr>
              <a:t>ă</a:t>
            </a:r>
            <a:r>
              <a:rPr lang="en-US" sz="1400" dirty="0" smtClean="0">
                <a:solidFill>
                  <a:prstClr val="black"/>
                </a:solidFill>
              </a:rPr>
              <a:t> </a:t>
            </a:r>
            <a:r>
              <a:rPr lang="ro-RO" sz="1400" dirty="0" smtClean="0">
                <a:solidFill>
                  <a:prstClr val="black"/>
                </a:solidFill>
              </a:rPr>
              <a:t>î</a:t>
            </a:r>
            <a:r>
              <a:rPr lang="en-US" sz="1400" dirty="0" smtClean="0">
                <a:solidFill>
                  <a:prstClr val="black"/>
                </a:solidFill>
              </a:rPr>
              <a:t>n cazul </a:t>
            </a:r>
            <a:r>
              <a:rPr lang="en-US" sz="1400" dirty="0" err="1" smtClean="0">
                <a:solidFill>
                  <a:prstClr val="black"/>
                </a:solidFill>
              </a:rPr>
              <a:t>notific</a:t>
            </a:r>
            <a:r>
              <a:rPr lang="ro-RO" sz="1400" dirty="0" smtClean="0">
                <a:solidFill>
                  <a:prstClr val="black"/>
                </a:solidFill>
              </a:rPr>
              <a:t>ă</a:t>
            </a:r>
            <a:r>
              <a:rPr lang="en-US" sz="1400" dirty="0" err="1" smtClean="0">
                <a:solidFill>
                  <a:prstClr val="black"/>
                </a:solidFill>
              </a:rPr>
              <a:t>rii</a:t>
            </a:r>
            <a:r>
              <a:rPr lang="en-US" sz="1400" dirty="0" smtClean="0">
                <a:solidFill>
                  <a:prstClr val="black"/>
                </a:solidFill>
              </a:rPr>
              <a:t> </a:t>
            </a:r>
            <a:r>
              <a:rPr lang="en-US" sz="1400" dirty="0" err="1" smtClean="0">
                <a:solidFill>
                  <a:prstClr val="black"/>
                </a:solidFill>
              </a:rPr>
              <a:t>scrise</a:t>
            </a:r>
            <a:r>
              <a:rPr lang="en-US" sz="1400" dirty="0" smtClean="0">
                <a:solidFill>
                  <a:prstClr val="black"/>
                </a:solidFill>
              </a:rPr>
              <a:t> de </a:t>
            </a:r>
            <a:r>
              <a:rPr lang="en-US" sz="1400" dirty="0" err="1" smtClean="0">
                <a:solidFill>
                  <a:prstClr val="black"/>
                </a:solidFill>
              </a:rPr>
              <a:t>suspiciune</a:t>
            </a:r>
            <a:r>
              <a:rPr lang="en-US" sz="1400" dirty="0" smtClean="0">
                <a:solidFill>
                  <a:prstClr val="black"/>
                </a:solidFill>
              </a:rPr>
              <a:t> de </a:t>
            </a:r>
            <a:r>
              <a:rPr lang="en-US" sz="1400" dirty="0" err="1" smtClean="0">
                <a:solidFill>
                  <a:prstClr val="black"/>
                </a:solidFill>
              </a:rPr>
              <a:t>boal</a:t>
            </a:r>
            <a:r>
              <a:rPr lang="ro-RO" sz="1400" dirty="0" smtClean="0">
                <a:solidFill>
                  <a:prstClr val="black"/>
                </a:solidFill>
              </a:rPr>
              <a:t>ă</a:t>
            </a:r>
            <a:r>
              <a:rPr lang="en-US" sz="1400" dirty="0" smtClean="0">
                <a:solidFill>
                  <a:prstClr val="black"/>
                </a:solidFill>
              </a:rPr>
              <a:t>,</a:t>
            </a:r>
            <a:r>
              <a:rPr lang="ro-RO" sz="1400" dirty="0" smtClean="0">
                <a:solidFill>
                  <a:prstClr val="black"/>
                </a:solidFill>
              </a:rPr>
              <a:t> </a:t>
            </a:r>
            <a:r>
              <a:rPr lang="en-US" sz="1400" dirty="0" err="1" smtClean="0">
                <a:solidFill>
                  <a:prstClr val="black"/>
                </a:solidFill>
              </a:rPr>
              <a:t>transmis</a:t>
            </a:r>
            <a:r>
              <a:rPr lang="ro-RO" sz="1400" dirty="0" smtClean="0">
                <a:solidFill>
                  <a:prstClr val="black"/>
                </a:solidFill>
              </a:rPr>
              <a:t>ă</a:t>
            </a:r>
            <a:r>
              <a:rPr lang="en-US" sz="1400" dirty="0" smtClean="0">
                <a:solidFill>
                  <a:prstClr val="black"/>
                </a:solidFill>
              </a:rPr>
              <a:t> de c</a:t>
            </a:r>
            <a:r>
              <a:rPr lang="ro-RO" sz="1400" dirty="0" smtClean="0">
                <a:solidFill>
                  <a:prstClr val="black"/>
                </a:solidFill>
              </a:rPr>
              <a:t>ă</a:t>
            </a:r>
            <a:r>
              <a:rPr lang="en-US" sz="1400" dirty="0" err="1" smtClean="0">
                <a:solidFill>
                  <a:prstClr val="black"/>
                </a:solidFill>
              </a:rPr>
              <a:t>tre</a:t>
            </a:r>
            <a:r>
              <a:rPr lang="en-US" sz="1400" dirty="0" smtClean="0">
                <a:solidFill>
                  <a:prstClr val="black"/>
                </a:solidFill>
              </a:rPr>
              <a:t> </a:t>
            </a:r>
            <a:r>
              <a:rPr lang="en-US" sz="1400" dirty="0" err="1" smtClean="0">
                <a:solidFill>
                  <a:prstClr val="black"/>
                </a:solidFill>
              </a:rPr>
              <a:t>directorul</a:t>
            </a:r>
            <a:r>
              <a:rPr lang="en-US" sz="1400" dirty="0" smtClean="0">
                <a:solidFill>
                  <a:prstClr val="black"/>
                </a:solidFill>
              </a:rPr>
              <a:t> </a:t>
            </a:r>
            <a:r>
              <a:rPr lang="en-US" sz="1400" dirty="0" err="1" smtClean="0">
                <a:solidFill>
                  <a:prstClr val="black"/>
                </a:solidFill>
              </a:rPr>
              <a:t>executiv</a:t>
            </a:r>
            <a:r>
              <a:rPr lang="en-US" sz="1400" dirty="0" smtClean="0">
                <a:solidFill>
                  <a:prstClr val="black"/>
                </a:solidFill>
              </a:rPr>
              <a:t> al </a:t>
            </a:r>
            <a:r>
              <a:rPr lang="en-US" sz="1400" dirty="0" err="1" smtClean="0">
                <a:solidFill>
                  <a:prstClr val="black"/>
                </a:solidFill>
              </a:rPr>
              <a:t>Direc</a:t>
            </a:r>
            <a:r>
              <a:rPr lang="ro-RO" sz="1400" dirty="0" smtClean="0">
                <a:solidFill>
                  <a:prstClr val="black"/>
                </a:solidFill>
              </a:rPr>
              <a:t>ț</a:t>
            </a:r>
            <a:r>
              <a:rPr lang="en-US" sz="1400" dirty="0" err="1" smtClean="0">
                <a:solidFill>
                  <a:prstClr val="black"/>
                </a:solidFill>
              </a:rPr>
              <a:t>iei</a:t>
            </a:r>
            <a:r>
              <a:rPr lang="en-US" sz="1400" dirty="0" smtClean="0">
                <a:solidFill>
                  <a:prstClr val="black"/>
                </a:solidFill>
              </a:rPr>
              <a:t> </a:t>
            </a:r>
            <a:r>
              <a:rPr lang="en-US" sz="1400" dirty="0" err="1" smtClean="0">
                <a:solidFill>
                  <a:prstClr val="black"/>
                </a:solidFill>
              </a:rPr>
              <a:t>Sanitare</a:t>
            </a:r>
            <a:r>
              <a:rPr lang="en-US" sz="1400" dirty="0" smtClean="0">
                <a:solidFill>
                  <a:prstClr val="black"/>
                </a:solidFill>
              </a:rPr>
              <a:t> </a:t>
            </a:r>
            <a:r>
              <a:rPr lang="en-US" sz="1400" dirty="0" err="1" smtClean="0">
                <a:solidFill>
                  <a:prstClr val="black"/>
                </a:solidFill>
              </a:rPr>
              <a:t>Veterinare</a:t>
            </a:r>
            <a:r>
              <a:rPr lang="en-US" sz="1400" dirty="0" smtClean="0">
                <a:solidFill>
                  <a:prstClr val="black"/>
                </a:solidFill>
              </a:rPr>
              <a:t> </a:t>
            </a:r>
            <a:r>
              <a:rPr lang="ro-RO" sz="1400" dirty="0" smtClean="0">
                <a:solidFill>
                  <a:prstClr val="black"/>
                </a:solidFill>
              </a:rPr>
              <a:t>ș</a:t>
            </a:r>
            <a:r>
              <a:rPr lang="en-US" sz="1400" dirty="0" err="1" smtClean="0">
                <a:solidFill>
                  <a:prstClr val="black"/>
                </a:solidFill>
              </a:rPr>
              <a:t>i</a:t>
            </a:r>
            <a:r>
              <a:rPr lang="en-US" sz="1400" dirty="0" smtClean="0">
                <a:solidFill>
                  <a:prstClr val="black"/>
                </a:solidFill>
              </a:rPr>
              <a:t> </a:t>
            </a:r>
            <a:r>
              <a:rPr lang="en-US" sz="1400" dirty="0" err="1" smtClean="0">
                <a:solidFill>
                  <a:prstClr val="black"/>
                </a:solidFill>
              </a:rPr>
              <a:t>pentru</a:t>
            </a:r>
            <a:r>
              <a:rPr lang="ro-RO" sz="1400" dirty="0" smtClean="0">
                <a:solidFill>
                  <a:prstClr val="black"/>
                </a:solidFill>
              </a:rPr>
              <a:t> </a:t>
            </a:r>
            <a:r>
              <a:rPr lang="en-US" sz="1400" dirty="0" err="1" smtClean="0">
                <a:solidFill>
                  <a:prstClr val="black"/>
                </a:solidFill>
              </a:rPr>
              <a:t>Siguran</a:t>
            </a:r>
            <a:r>
              <a:rPr lang="ro-RO" sz="1400" dirty="0" smtClean="0">
                <a:solidFill>
                  <a:prstClr val="black"/>
                </a:solidFill>
              </a:rPr>
              <a:t>ț</a:t>
            </a:r>
            <a:r>
              <a:rPr lang="en-US" sz="1400" dirty="0" smtClean="0">
                <a:solidFill>
                  <a:prstClr val="black"/>
                </a:solidFill>
              </a:rPr>
              <a:t>a </a:t>
            </a:r>
            <a:r>
              <a:rPr lang="en-US" sz="1400" dirty="0" err="1" smtClean="0">
                <a:solidFill>
                  <a:prstClr val="black"/>
                </a:solidFill>
              </a:rPr>
              <a:t>Alimentelor</a:t>
            </a:r>
            <a:endParaRPr lang="en-US" sz="1400" dirty="0">
              <a:solidFill>
                <a:prstClr val="black"/>
              </a:solidFill>
            </a:endParaRPr>
          </a:p>
        </p:txBody>
      </p:sp>
    </p:spTree>
    <p:extLst>
      <p:ext uri="{BB962C8B-B14F-4D97-AF65-F5344CB8AC3E}">
        <p14:creationId xmlns:p14="http://schemas.microsoft.com/office/powerpoint/2010/main" val="3304842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0110" y="0"/>
            <a:ext cx="4576468" cy="1051327"/>
          </a:xfrm>
        </p:spPr>
        <p:txBody>
          <a:bodyPr>
            <a:normAutofit fontScale="90000"/>
          </a:bodyPr>
          <a:lstStyle/>
          <a:p>
            <a:r>
              <a:rPr lang="ro-RO" sz="3600" b="1" dirty="0" smtClean="0">
                <a:solidFill>
                  <a:srgbClr val="FF0000"/>
                </a:solidFill>
              </a:rPr>
              <a:t>COMBATERE PPA   </a:t>
            </a:r>
            <a:br>
              <a:rPr lang="ro-RO" sz="3600" b="1" dirty="0" smtClean="0">
                <a:solidFill>
                  <a:srgbClr val="FF0000"/>
                </a:solidFill>
              </a:rPr>
            </a:br>
            <a:r>
              <a:rPr lang="ro-RO" sz="3600" b="1" dirty="0">
                <a:solidFill>
                  <a:srgbClr val="FF0000"/>
                </a:solidFill>
              </a:rPr>
              <a:t> </a:t>
            </a:r>
            <a:r>
              <a:rPr lang="ro-RO" sz="3600" b="1" dirty="0" smtClean="0">
                <a:solidFill>
                  <a:srgbClr val="FF0000"/>
                </a:solidFill>
              </a:rPr>
              <a:t>  (organizare locală)</a:t>
            </a:r>
            <a:endParaRPr lang="en-US" sz="3600" b="1" dirty="0">
              <a:solidFill>
                <a:srgbClr val="FF0000"/>
              </a:solidFill>
            </a:endParaRPr>
          </a:p>
        </p:txBody>
      </p:sp>
      <p:sp>
        <p:nvSpPr>
          <p:cNvPr id="50" name="Rectangle 49"/>
          <p:cNvSpPr/>
          <p:nvPr/>
        </p:nvSpPr>
        <p:spPr>
          <a:xfrm>
            <a:off x="1329205" y="1201532"/>
            <a:ext cx="4292965"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a:solidFill>
                  <a:prstClr val="black"/>
                </a:solidFill>
                <a:latin typeface="Arial" panose="020B0604020202020204" pitchFamily="34" charset="0"/>
                <a:cs typeface="Arial" panose="020B0604020202020204" pitchFamily="34" charset="0"/>
              </a:rPr>
              <a:t>UNITATEA </a:t>
            </a:r>
            <a:r>
              <a:rPr lang="ro-RO" b="1" dirty="0" smtClean="0">
                <a:solidFill>
                  <a:prstClr val="black"/>
                </a:solidFill>
                <a:latin typeface="Arial" panose="020B0604020202020204" pitchFamily="34" charset="0"/>
                <a:cs typeface="Arial" panose="020B0604020202020204" pitchFamily="34" charset="0"/>
              </a:rPr>
              <a:t>OPERAȚIONALĂ LOCALĂ</a:t>
            </a:r>
            <a:endParaRPr lang="ro-RO" b="1" dirty="0">
              <a:solidFill>
                <a:prstClr val="black"/>
              </a:solidFill>
              <a:latin typeface="Arial" panose="020B0604020202020204" pitchFamily="34" charset="0"/>
              <a:cs typeface="Arial" panose="020B0604020202020204" pitchFamily="34" charset="0"/>
            </a:endParaRPr>
          </a:p>
          <a:p>
            <a:pPr algn="ctr" defTabSz="457200"/>
            <a:r>
              <a:rPr lang="ro-RO" dirty="0">
                <a:solidFill>
                  <a:prstClr val="black"/>
                </a:solidFill>
              </a:rPr>
              <a:t>(coordonată de </a:t>
            </a:r>
            <a:r>
              <a:rPr lang="ro-RO" dirty="0" smtClean="0">
                <a:solidFill>
                  <a:prstClr val="black"/>
                </a:solidFill>
              </a:rPr>
              <a:t>Director DSV)</a:t>
            </a:r>
            <a:endParaRPr lang="en-US" dirty="0">
              <a:solidFill>
                <a:prstClr val="black"/>
              </a:solidFill>
            </a:endParaRPr>
          </a:p>
        </p:txBody>
      </p:sp>
      <p:sp>
        <p:nvSpPr>
          <p:cNvPr id="17" name="Rectangle 16"/>
          <p:cNvSpPr/>
          <p:nvPr/>
        </p:nvSpPr>
        <p:spPr>
          <a:xfrm>
            <a:off x="194977" y="2346297"/>
            <a:ext cx="6561423" cy="451170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prstClr val="black"/>
                </a:solidFill>
                <a:latin typeface="Arial" panose="020B0604020202020204" pitchFamily="34" charset="0"/>
                <a:cs typeface="Arial" panose="020B0604020202020204" pitchFamily="34" charset="0"/>
              </a:rPr>
              <a:t>ATRIBUȚII</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Solicită activarea Centrului local de combatere a bolilor în cazul apariției unei epizootii;</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Centralizează și </a:t>
            </a:r>
            <a:r>
              <a:rPr lang="ro-RO" sz="1400" dirty="0" err="1" smtClean="0">
                <a:solidFill>
                  <a:prstClr val="black"/>
                </a:solidFill>
                <a:latin typeface="+mj-lt"/>
                <a:cs typeface="Arial" panose="020B0604020202020204" pitchFamily="34" charset="0"/>
              </a:rPr>
              <a:t>evaluază</a:t>
            </a:r>
            <a:r>
              <a:rPr lang="ro-RO" sz="1400" dirty="0" smtClean="0">
                <a:solidFill>
                  <a:prstClr val="black"/>
                </a:solidFill>
                <a:latin typeface="+mj-lt"/>
                <a:cs typeface="Arial" panose="020B0604020202020204" pitchFamily="34" charset="0"/>
              </a:rPr>
              <a:t> informațiile primite din teritoriu și transmite către Unitatea locală de decizie;</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Notifică pe plan local despre existența bolii, precum și a județelor limitrofe;</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Emite decizii și instrucțiuni, în exercitarea atribuțiilor de conducere a Unității operaționale locale;</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Transmite către Unitățile locale de sprijin deciziile și </a:t>
            </a:r>
            <a:r>
              <a:rPr lang="ro-RO" sz="1400" dirty="0" err="1" smtClean="0">
                <a:solidFill>
                  <a:prstClr val="black"/>
                </a:solidFill>
                <a:latin typeface="+mj-lt"/>
                <a:cs typeface="Arial" panose="020B0604020202020204" pitchFamily="34" charset="0"/>
              </a:rPr>
              <a:t>instructiunile</a:t>
            </a:r>
            <a:r>
              <a:rPr lang="ro-RO" sz="1400" dirty="0" smtClean="0">
                <a:solidFill>
                  <a:prstClr val="black"/>
                </a:solidFill>
                <a:latin typeface="+mj-lt"/>
                <a:cs typeface="Arial" panose="020B0604020202020204" pitchFamily="34" charset="0"/>
              </a:rPr>
              <a:t> emise potrivit legii și urmărește implementarea lor;</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Verifică corectitudinea aplicării măsurilor de control și combatere a bolilor de către Unitatea locală de sprijin;</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Colaborează cu autoritățile și instituțiile publice competente la nivel teritorial cu privire la planificarea măsurilor de control și combatere a bolii;</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Colaborează cu instituțiile din județele învecinate pentru combaterea bolii;</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Asigură sprijinul tehnic de specialitate sanitar-veterinar necesar pentru intervenția în focarele de boală, precum și la punctele de frontieră și dispune măsurilor necesare conform competentelor;</a:t>
            </a:r>
          </a:p>
        </p:txBody>
      </p:sp>
      <p:cxnSp>
        <p:nvCxnSpPr>
          <p:cNvPr id="25" name="Straight Arrow Connector 24"/>
          <p:cNvCxnSpPr>
            <a:stCxn id="50" idx="2"/>
            <a:endCxn id="17" idx="0"/>
          </p:cNvCxnSpPr>
          <p:nvPr/>
        </p:nvCxnSpPr>
        <p:spPr>
          <a:xfrm>
            <a:off x="3475688" y="1989963"/>
            <a:ext cx="1" cy="3563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7179733" y="69194"/>
            <a:ext cx="4898394" cy="62507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it-IT" sz="1400" dirty="0" smtClean="0">
                <a:solidFill>
                  <a:prstClr val="black"/>
                </a:solidFill>
              </a:rPr>
              <a:t>Departamentul organizare, buget,</a:t>
            </a:r>
            <a:r>
              <a:rPr lang="ro-RO" sz="1400" dirty="0" smtClean="0">
                <a:solidFill>
                  <a:prstClr val="black"/>
                </a:solidFill>
              </a:rPr>
              <a:t> </a:t>
            </a:r>
            <a:r>
              <a:rPr lang="it-IT" sz="1400" dirty="0" smtClean="0">
                <a:solidFill>
                  <a:prstClr val="black"/>
                </a:solidFill>
              </a:rPr>
              <a:t>aprovizionare cu resurse umane şi</a:t>
            </a:r>
            <a:r>
              <a:rPr lang="ro-RO" sz="1400" dirty="0" smtClean="0">
                <a:solidFill>
                  <a:prstClr val="black"/>
                </a:solidFill>
              </a:rPr>
              <a:t> </a:t>
            </a:r>
            <a:r>
              <a:rPr lang="it-IT" sz="1400" dirty="0" smtClean="0">
                <a:solidFill>
                  <a:prstClr val="black"/>
                </a:solidFill>
              </a:rPr>
              <a:t>materiale</a:t>
            </a:r>
            <a:endParaRPr lang="ro-RO" sz="1400" dirty="0" smtClean="0">
              <a:solidFill>
                <a:prstClr val="black"/>
              </a:solidFill>
            </a:endParaRPr>
          </a:p>
          <a:p>
            <a:pPr algn="ctr" defTabSz="457200"/>
            <a:r>
              <a:rPr lang="ro-RO" sz="1400" dirty="0" smtClean="0">
                <a:solidFill>
                  <a:prstClr val="black"/>
                </a:solidFill>
              </a:rPr>
              <a:t>(coordonat de dir. </a:t>
            </a:r>
            <a:r>
              <a:rPr lang="ro-RO" sz="1400" dirty="0" err="1">
                <a:solidFill>
                  <a:prstClr val="black"/>
                </a:solidFill>
              </a:rPr>
              <a:t>e</a:t>
            </a:r>
            <a:r>
              <a:rPr lang="ro-RO" sz="1400" dirty="0" err="1" smtClean="0">
                <a:solidFill>
                  <a:prstClr val="black"/>
                </a:solidFill>
              </a:rPr>
              <a:t>xec</a:t>
            </a:r>
            <a:r>
              <a:rPr lang="ro-RO" sz="1400" dirty="0" smtClean="0">
                <a:solidFill>
                  <a:prstClr val="black"/>
                </a:solidFill>
              </a:rPr>
              <a:t>. adjunct economic DSV)</a:t>
            </a:r>
            <a:endParaRPr lang="en-US" sz="1400" dirty="0">
              <a:solidFill>
                <a:prstClr val="black"/>
              </a:solidFill>
            </a:endParaRPr>
          </a:p>
        </p:txBody>
      </p:sp>
      <p:sp>
        <p:nvSpPr>
          <p:cNvPr id="28" name="Rectangle 27"/>
          <p:cNvSpPr/>
          <p:nvPr/>
        </p:nvSpPr>
        <p:spPr>
          <a:xfrm>
            <a:off x="7179733" y="798057"/>
            <a:ext cx="4898393" cy="50654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it-IT" sz="1400" dirty="0" smtClean="0">
                <a:solidFill>
                  <a:prstClr val="black"/>
                </a:solidFill>
              </a:rPr>
              <a:t>Departamentul monitorizare, evaluare si planificare</a:t>
            </a:r>
            <a:r>
              <a:rPr lang="ro-RO" sz="1400" dirty="0" smtClean="0">
                <a:solidFill>
                  <a:prstClr val="black"/>
                </a:solidFill>
              </a:rPr>
              <a:t> </a:t>
            </a:r>
          </a:p>
          <a:p>
            <a:pPr algn="ctr" defTabSz="457200"/>
            <a:r>
              <a:rPr lang="ro-RO" sz="1400" dirty="0" smtClean="0">
                <a:solidFill>
                  <a:prstClr val="black"/>
                </a:solidFill>
              </a:rPr>
              <a:t>(coordonat de șef serviciu sănătate animală DSV)</a:t>
            </a:r>
            <a:endParaRPr lang="en-US" sz="1400" dirty="0">
              <a:solidFill>
                <a:prstClr val="black"/>
              </a:solidFill>
            </a:endParaRPr>
          </a:p>
        </p:txBody>
      </p:sp>
      <p:sp>
        <p:nvSpPr>
          <p:cNvPr id="29" name="Rectangle 28"/>
          <p:cNvSpPr/>
          <p:nvPr/>
        </p:nvSpPr>
        <p:spPr>
          <a:xfrm>
            <a:off x="7179733" y="1445541"/>
            <a:ext cx="4898393" cy="57208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400" dirty="0" err="1" smtClean="0">
                <a:solidFill>
                  <a:prstClr val="black"/>
                </a:solidFill>
              </a:rPr>
              <a:t>Departamentul</a:t>
            </a:r>
            <a:r>
              <a:rPr lang="en-US" sz="1400" dirty="0" smtClean="0">
                <a:solidFill>
                  <a:prstClr val="black"/>
                </a:solidFill>
              </a:rPr>
              <a:t> epidemiologic</a:t>
            </a:r>
            <a:endParaRPr lang="ro-RO" sz="1400" dirty="0" smtClean="0">
              <a:solidFill>
                <a:prstClr val="black"/>
              </a:solidFill>
            </a:endParaRPr>
          </a:p>
          <a:p>
            <a:pPr algn="ctr" defTabSz="457200"/>
            <a:r>
              <a:rPr lang="ro-RO" sz="1300" dirty="0" smtClean="0">
                <a:solidFill>
                  <a:prstClr val="black"/>
                </a:solidFill>
              </a:rPr>
              <a:t>(coordonat de șeful unității epidemiologice teritoriale DSV)</a:t>
            </a:r>
            <a:endParaRPr lang="en-US" sz="1300" dirty="0">
              <a:solidFill>
                <a:prstClr val="black"/>
              </a:solidFill>
            </a:endParaRPr>
          </a:p>
        </p:txBody>
      </p:sp>
      <p:sp>
        <p:nvSpPr>
          <p:cNvPr id="30" name="Rectangle 29"/>
          <p:cNvSpPr/>
          <p:nvPr/>
        </p:nvSpPr>
        <p:spPr>
          <a:xfrm>
            <a:off x="7179734" y="2093027"/>
            <a:ext cx="4898392" cy="50654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400" dirty="0" err="1" smtClean="0">
                <a:solidFill>
                  <a:prstClr val="black"/>
                </a:solidFill>
              </a:rPr>
              <a:t>Departamentul</a:t>
            </a:r>
            <a:r>
              <a:rPr lang="en-US" sz="1400" dirty="0" smtClean="0">
                <a:solidFill>
                  <a:prstClr val="black"/>
                </a:solidFill>
              </a:rPr>
              <a:t> </a:t>
            </a:r>
            <a:r>
              <a:rPr lang="en-US" sz="1400" dirty="0" err="1" smtClean="0">
                <a:solidFill>
                  <a:prstClr val="black"/>
                </a:solidFill>
              </a:rPr>
              <a:t>comunicare</a:t>
            </a:r>
            <a:r>
              <a:rPr lang="en-US" sz="1400" dirty="0" smtClean="0">
                <a:solidFill>
                  <a:prstClr val="black"/>
                </a:solidFill>
              </a:rPr>
              <a:t> </a:t>
            </a:r>
            <a:r>
              <a:rPr lang="en-US" sz="1400" dirty="0" err="1" smtClean="0">
                <a:solidFill>
                  <a:prstClr val="black"/>
                </a:solidFill>
              </a:rPr>
              <a:t>externă</a:t>
            </a:r>
            <a:endParaRPr lang="ro-RO" sz="1400" dirty="0" smtClean="0">
              <a:solidFill>
                <a:prstClr val="black"/>
              </a:solidFill>
            </a:endParaRPr>
          </a:p>
          <a:p>
            <a:pPr algn="ctr" defTabSz="457200"/>
            <a:r>
              <a:rPr lang="ro-RO" sz="1400" dirty="0" smtClean="0">
                <a:solidFill>
                  <a:prstClr val="black"/>
                </a:solidFill>
              </a:rPr>
              <a:t>(coordonat de șef comp. relații publice DSV)</a:t>
            </a:r>
            <a:endParaRPr lang="en-US" sz="1400" dirty="0">
              <a:solidFill>
                <a:prstClr val="black"/>
              </a:solidFill>
            </a:endParaRPr>
          </a:p>
        </p:txBody>
      </p:sp>
      <p:sp>
        <p:nvSpPr>
          <p:cNvPr id="33" name="Rectangle 32"/>
          <p:cNvSpPr/>
          <p:nvPr/>
        </p:nvSpPr>
        <p:spPr>
          <a:xfrm>
            <a:off x="7179733" y="2674970"/>
            <a:ext cx="4898393" cy="60162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400" dirty="0" err="1" smtClean="0">
                <a:solidFill>
                  <a:prstClr val="black"/>
                </a:solidFill>
              </a:rPr>
              <a:t>Centrul</a:t>
            </a:r>
            <a:r>
              <a:rPr lang="en-US" sz="1400" dirty="0" smtClean="0">
                <a:solidFill>
                  <a:prstClr val="black"/>
                </a:solidFill>
              </a:rPr>
              <a:t> de </a:t>
            </a:r>
            <a:r>
              <a:rPr lang="en-US" sz="1400" dirty="0" err="1" smtClean="0">
                <a:solidFill>
                  <a:prstClr val="black"/>
                </a:solidFill>
              </a:rPr>
              <a:t>Intervenţie</a:t>
            </a:r>
            <a:r>
              <a:rPr lang="en-US" sz="1400" dirty="0" smtClean="0">
                <a:solidFill>
                  <a:prstClr val="black"/>
                </a:solidFill>
              </a:rPr>
              <a:t> </a:t>
            </a:r>
            <a:r>
              <a:rPr lang="en-US" sz="1400" dirty="0" err="1" smtClean="0">
                <a:solidFill>
                  <a:prstClr val="black"/>
                </a:solidFill>
              </a:rPr>
              <a:t>în</a:t>
            </a:r>
            <a:r>
              <a:rPr lang="en-US" sz="1400" dirty="0" smtClean="0">
                <a:solidFill>
                  <a:prstClr val="black"/>
                </a:solidFill>
              </a:rPr>
              <a:t> </a:t>
            </a:r>
            <a:r>
              <a:rPr lang="en-US" sz="1400" dirty="0" err="1" smtClean="0">
                <a:solidFill>
                  <a:prstClr val="black"/>
                </a:solidFill>
              </a:rPr>
              <a:t>Teren</a:t>
            </a:r>
            <a:endParaRPr lang="ro-RO" sz="1400" dirty="0" smtClean="0">
              <a:solidFill>
                <a:prstClr val="black"/>
              </a:solidFill>
            </a:endParaRPr>
          </a:p>
          <a:p>
            <a:pPr algn="ctr" defTabSz="457200"/>
            <a:r>
              <a:rPr lang="ro-RO" sz="1400" dirty="0" smtClean="0">
                <a:solidFill>
                  <a:prstClr val="black"/>
                </a:solidFill>
              </a:rPr>
              <a:t>(coordonat de medic veterinar oficial din Serv. de Sănătate Animală DSV)</a:t>
            </a:r>
            <a:endParaRPr lang="en-US" sz="1400" dirty="0">
              <a:solidFill>
                <a:prstClr val="black"/>
              </a:solidFill>
            </a:endParaRPr>
          </a:p>
        </p:txBody>
      </p:sp>
      <p:cxnSp>
        <p:nvCxnSpPr>
          <p:cNvPr id="38" name="Straight Arrow Connector 37"/>
          <p:cNvCxnSpPr>
            <a:stCxn id="50" idx="3"/>
            <a:endCxn id="27" idx="1"/>
          </p:cNvCxnSpPr>
          <p:nvPr/>
        </p:nvCxnSpPr>
        <p:spPr>
          <a:xfrm flipV="1">
            <a:off x="5622170" y="381731"/>
            <a:ext cx="1557563" cy="12140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50" idx="3"/>
            <a:endCxn id="28" idx="1"/>
          </p:cNvCxnSpPr>
          <p:nvPr/>
        </p:nvCxnSpPr>
        <p:spPr>
          <a:xfrm flipV="1">
            <a:off x="5622170" y="1051327"/>
            <a:ext cx="1557563" cy="5444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50" idx="3"/>
            <a:endCxn id="29" idx="1"/>
          </p:cNvCxnSpPr>
          <p:nvPr/>
        </p:nvCxnSpPr>
        <p:spPr>
          <a:xfrm>
            <a:off x="5622170" y="1595748"/>
            <a:ext cx="1557563" cy="1358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50" idx="3"/>
            <a:endCxn id="30" idx="1"/>
          </p:cNvCxnSpPr>
          <p:nvPr/>
        </p:nvCxnSpPr>
        <p:spPr>
          <a:xfrm>
            <a:off x="5622170" y="1595748"/>
            <a:ext cx="1557564" cy="7505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50" idx="3"/>
            <a:endCxn id="33" idx="1"/>
          </p:cNvCxnSpPr>
          <p:nvPr/>
        </p:nvCxnSpPr>
        <p:spPr>
          <a:xfrm>
            <a:off x="5622170" y="1595748"/>
            <a:ext cx="1557563" cy="13800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4" name="Rectangle 53"/>
          <p:cNvSpPr/>
          <p:nvPr/>
        </p:nvSpPr>
        <p:spPr>
          <a:xfrm>
            <a:off x="10968746" y="4055035"/>
            <a:ext cx="1223254" cy="60162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200" dirty="0" smtClean="0">
                <a:solidFill>
                  <a:prstClr val="black"/>
                </a:solidFill>
              </a:rPr>
              <a:t>Ucidere</a:t>
            </a:r>
          </a:p>
          <a:p>
            <a:pPr algn="ctr" defTabSz="457200"/>
            <a:r>
              <a:rPr lang="ro-RO" sz="1000" dirty="0" smtClean="0">
                <a:solidFill>
                  <a:prstClr val="black"/>
                </a:solidFill>
              </a:rPr>
              <a:t>(5-6 persoane, minim un medic veterinar)</a:t>
            </a:r>
            <a:endParaRPr lang="en-US" sz="1000" dirty="0">
              <a:solidFill>
                <a:prstClr val="black"/>
              </a:solidFill>
            </a:endParaRPr>
          </a:p>
        </p:txBody>
      </p:sp>
      <p:sp>
        <p:nvSpPr>
          <p:cNvPr id="62" name="Rectangle 61"/>
          <p:cNvSpPr/>
          <p:nvPr/>
        </p:nvSpPr>
        <p:spPr>
          <a:xfrm>
            <a:off x="9770434" y="4055035"/>
            <a:ext cx="1113793" cy="60162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200" dirty="0" smtClean="0">
                <a:solidFill>
                  <a:prstClr val="black"/>
                </a:solidFill>
              </a:rPr>
              <a:t>Dezinfecție</a:t>
            </a:r>
          </a:p>
          <a:p>
            <a:pPr algn="ctr" defTabSz="457200"/>
            <a:r>
              <a:rPr lang="ro-RO" sz="1000" dirty="0" smtClean="0">
                <a:solidFill>
                  <a:prstClr val="black"/>
                </a:solidFill>
              </a:rPr>
              <a:t>(8-10 pers)</a:t>
            </a:r>
            <a:endParaRPr lang="en-US" sz="1000" dirty="0">
              <a:solidFill>
                <a:prstClr val="black"/>
              </a:solidFill>
            </a:endParaRPr>
          </a:p>
        </p:txBody>
      </p:sp>
      <p:sp>
        <p:nvSpPr>
          <p:cNvPr id="63" name="Rectangle 62"/>
          <p:cNvSpPr/>
          <p:nvPr/>
        </p:nvSpPr>
        <p:spPr>
          <a:xfrm>
            <a:off x="8175142" y="4055035"/>
            <a:ext cx="1510774" cy="60162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200" dirty="0" smtClean="0">
                <a:solidFill>
                  <a:prstClr val="black"/>
                </a:solidFill>
              </a:rPr>
              <a:t>Examinare efective </a:t>
            </a:r>
          </a:p>
          <a:p>
            <a:pPr algn="ctr" defTabSz="457200"/>
            <a:r>
              <a:rPr lang="ro-RO" sz="1000" dirty="0" smtClean="0">
                <a:solidFill>
                  <a:prstClr val="black"/>
                </a:solidFill>
              </a:rPr>
              <a:t>(2 medici veterinari)</a:t>
            </a:r>
            <a:endParaRPr lang="en-US" sz="1000" dirty="0">
              <a:solidFill>
                <a:prstClr val="black"/>
              </a:solidFill>
            </a:endParaRPr>
          </a:p>
        </p:txBody>
      </p:sp>
      <p:sp>
        <p:nvSpPr>
          <p:cNvPr id="64" name="Rectangle 63"/>
          <p:cNvSpPr/>
          <p:nvPr/>
        </p:nvSpPr>
        <p:spPr>
          <a:xfrm>
            <a:off x="7004363" y="4055035"/>
            <a:ext cx="1113793" cy="60162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200" dirty="0" smtClean="0">
                <a:solidFill>
                  <a:prstClr val="black"/>
                </a:solidFill>
              </a:rPr>
              <a:t>Control</a:t>
            </a:r>
          </a:p>
          <a:p>
            <a:pPr algn="ctr" defTabSz="457200"/>
            <a:r>
              <a:rPr lang="ro-RO" sz="1000" dirty="0" smtClean="0">
                <a:solidFill>
                  <a:prstClr val="black"/>
                </a:solidFill>
              </a:rPr>
              <a:t>(1-3 insp.)</a:t>
            </a:r>
            <a:endParaRPr lang="en-US" sz="1000" dirty="0">
              <a:solidFill>
                <a:prstClr val="black"/>
              </a:solidFill>
            </a:endParaRPr>
          </a:p>
        </p:txBody>
      </p:sp>
      <p:cxnSp>
        <p:nvCxnSpPr>
          <p:cNvPr id="65" name="Straight Arrow Connector 64"/>
          <p:cNvCxnSpPr>
            <a:stCxn id="33" idx="2"/>
            <a:endCxn id="64" idx="0"/>
          </p:cNvCxnSpPr>
          <p:nvPr/>
        </p:nvCxnSpPr>
        <p:spPr>
          <a:xfrm flipH="1">
            <a:off x="7561260" y="3276599"/>
            <a:ext cx="2067670" cy="7784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stCxn id="33" idx="2"/>
            <a:endCxn id="63" idx="0"/>
          </p:cNvCxnSpPr>
          <p:nvPr/>
        </p:nvCxnSpPr>
        <p:spPr>
          <a:xfrm flipH="1">
            <a:off x="8930529" y="3276599"/>
            <a:ext cx="698401" cy="7784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stCxn id="33" idx="2"/>
            <a:endCxn id="62" idx="0"/>
          </p:cNvCxnSpPr>
          <p:nvPr/>
        </p:nvCxnSpPr>
        <p:spPr>
          <a:xfrm>
            <a:off x="9628930" y="3276599"/>
            <a:ext cx="698401" cy="7784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33" idx="2"/>
            <a:endCxn id="54" idx="0"/>
          </p:cNvCxnSpPr>
          <p:nvPr/>
        </p:nvCxnSpPr>
        <p:spPr>
          <a:xfrm>
            <a:off x="9628930" y="3276599"/>
            <a:ext cx="1951443" cy="7784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1832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0110" y="0"/>
            <a:ext cx="4576468" cy="1051327"/>
          </a:xfrm>
        </p:spPr>
        <p:txBody>
          <a:bodyPr>
            <a:normAutofit fontScale="90000"/>
          </a:bodyPr>
          <a:lstStyle/>
          <a:p>
            <a:r>
              <a:rPr lang="ro-RO" sz="3600" b="1" dirty="0" smtClean="0">
                <a:solidFill>
                  <a:srgbClr val="FF0000"/>
                </a:solidFill>
              </a:rPr>
              <a:t>COMBATERE PPA   </a:t>
            </a:r>
            <a:br>
              <a:rPr lang="ro-RO" sz="3600" b="1" dirty="0" smtClean="0">
                <a:solidFill>
                  <a:srgbClr val="FF0000"/>
                </a:solidFill>
              </a:rPr>
            </a:br>
            <a:r>
              <a:rPr lang="ro-RO" sz="3600" b="1" dirty="0">
                <a:solidFill>
                  <a:srgbClr val="FF0000"/>
                </a:solidFill>
              </a:rPr>
              <a:t> </a:t>
            </a:r>
            <a:r>
              <a:rPr lang="ro-RO" sz="3600" b="1" dirty="0" smtClean="0">
                <a:solidFill>
                  <a:srgbClr val="FF0000"/>
                </a:solidFill>
              </a:rPr>
              <a:t>  (organizare locală)</a:t>
            </a:r>
            <a:endParaRPr lang="en-US" sz="3600" b="1" dirty="0">
              <a:solidFill>
                <a:srgbClr val="FF0000"/>
              </a:solidFill>
            </a:endParaRPr>
          </a:p>
        </p:txBody>
      </p:sp>
      <p:sp>
        <p:nvSpPr>
          <p:cNvPr id="50" name="Rectangle 49"/>
          <p:cNvSpPr/>
          <p:nvPr/>
        </p:nvSpPr>
        <p:spPr>
          <a:xfrm>
            <a:off x="1367366" y="1167885"/>
            <a:ext cx="5731934"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a:solidFill>
                  <a:prstClr val="black"/>
                </a:solidFill>
              </a:rPr>
              <a:t>UNITATEA LOCALĂ DE </a:t>
            </a:r>
            <a:r>
              <a:rPr lang="ro-RO" b="1" dirty="0" smtClean="0">
                <a:solidFill>
                  <a:prstClr val="black"/>
                </a:solidFill>
              </a:rPr>
              <a:t>SPRIJIN</a:t>
            </a:r>
            <a:endParaRPr lang="ro-RO" b="1" dirty="0">
              <a:solidFill>
                <a:prstClr val="black"/>
              </a:solidFill>
            </a:endParaRPr>
          </a:p>
          <a:p>
            <a:pPr algn="ctr" defTabSz="457200"/>
            <a:r>
              <a:rPr lang="ro-RO" dirty="0">
                <a:solidFill>
                  <a:prstClr val="black"/>
                </a:solidFill>
              </a:rPr>
              <a:t>(coordonată de </a:t>
            </a:r>
            <a:r>
              <a:rPr lang="ro-RO" dirty="0" smtClean="0">
                <a:solidFill>
                  <a:prstClr val="black"/>
                </a:solidFill>
              </a:rPr>
              <a:t>Primar</a:t>
            </a:r>
            <a:endParaRPr lang="en-US" dirty="0">
              <a:solidFill>
                <a:prstClr val="black"/>
              </a:solidFill>
            </a:endParaRPr>
          </a:p>
        </p:txBody>
      </p:sp>
      <p:sp>
        <p:nvSpPr>
          <p:cNvPr id="53" name="Rectangle 52"/>
          <p:cNvSpPr/>
          <p:nvPr/>
        </p:nvSpPr>
        <p:spPr>
          <a:xfrm>
            <a:off x="8331200" y="1"/>
            <a:ext cx="3598333" cy="31242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457200"/>
            <a:r>
              <a:rPr lang="ro-RO" sz="1400" dirty="0" smtClean="0">
                <a:solidFill>
                  <a:prstClr val="black"/>
                </a:solidFill>
              </a:rPr>
              <a:t>FORMATĂ DIN:</a:t>
            </a:r>
          </a:p>
          <a:p>
            <a:pPr marL="285750" indent="-285750" algn="just" defTabSz="457200">
              <a:buFont typeface="Arial" panose="020B0604020202020204" pitchFamily="34" charset="0"/>
              <a:buChar char="•"/>
            </a:pPr>
            <a:r>
              <a:rPr lang="en-US" sz="1400" dirty="0" err="1" smtClean="0">
                <a:solidFill>
                  <a:prstClr val="black"/>
                </a:solidFill>
              </a:rPr>
              <a:t>primar</a:t>
            </a:r>
            <a:endParaRPr lang="en-US" sz="1400" dirty="0" smtClean="0">
              <a:solidFill>
                <a:prstClr val="black"/>
              </a:solidFill>
            </a:endParaRPr>
          </a:p>
          <a:p>
            <a:pPr marL="285750" indent="-285750" algn="just" defTabSz="457200">
              <a:buFont typeface="Arial" panose="020B0604020202020204" pitchFamily="34" charset="0"/>
              <a:buChar char="•"/>
            </a:pPr>
            <a:r>
              <a:rPr lang="en-US" sz="1400" dirty="0" err="1" smtClean="0">
                <a:solidFill>
                  <a:prstClr val="black"/>
                </a:solidFill>
              </a:rPr>
              <a:t>viceprimar</a:t>
            </a:r>
            <a:endParaRPr lang="en-US" sz="1400" dirty="0" smtClean="0">
              <a:solidFill>
                <a:prstClr val="black"/>
              </a:solidFill>
            </a:endParaRPr>
          </a:p>
          <a:p>
            <a:pPr marL="285750" indent="-285750" algn="just" defTabSz="457200">
              <a:buFont typeface="Arial" panose="020B0604020202020204" pitchFamily="34" charset="0"/>
              <a:buChar char="•"/>
            </a:pPr>
            <a:r>
              <a:rPr lang="en-US" sz="1400" dirty="0" err="1" smtClean="0">
                <a:solidFill>
                  <a:prstClr val="black"/>
                </a:solidFill>
              </a:rPr>
              <a:t>secretar</a:t>
            </a:r>
            <a:endParaRPr lang="en-US" sz="1400" dirty="0" smtClean="0">
              <a:solidFill>
                <a:prstClr val="black"/>
              </a:solidFill>
            </a:endParaRPr>
          </a:p>
          <a:p>
            <a:pPr marL="285750" indent="-285750" algn="just" defTabSz="457200">
              <a:buFont typeface="Arial" panose="020B0604020202020204" pitchFamily="34" charset="0"/>
              <a:buChar char="•"/>
            </a:pPr>
            <a:r>
              <a:rPr lang="en-US" sz="1400" dirty="0" err="1" smtClean="0">
                <a:solidFill>
                  <a:prstClr val="black"/>
                </a:solidFill>
              </a:rPr>
              <a:t>reprezentantul</a:t>
            </a:r>
            <a:r>
              <a:rPr lang="en-US" sz="1400" dirty="0" smtClean="0">
                <a:solidFill>
                  <a:prstClr val="black"/>
                </a:solidFill>
              </a:rPr>
              <a:t> </a:t>
            </a:r>
            <a:r>
              <a:rPr lang="en-US" sz="1400" dirty="0" err="1" smtClean="0">
                <a:solidFill>
                  <a:prstClr val="black"/>
                </a:solidFill>
              </a:rPr>
              <a:t>directiei</a:t>
            </a:r>
            <a:r>
              <a:rPr lang="en-US" sz="1400" dirty="0" smtClean="0">
                <a:solidFill>
                  <a:prstClr val="black"/>
                </a:solidFill>
              </a:rPr>
              <a:t> </a:t>
            </a:r>
            <a:r>
              <a:rPr lang="en-US" sz="1400" dirty="0" err="1" smtClean="0">
                <a:solidFill>
                  <a:prstClr val="black"/>
                </a:solidFill>
              </a:rPr>
              <a:t>pentru</a:t>
            </a:r>
            <a:r>
              <a:rPr lang="en-US" sz="1400" dirty="0" smtClean="0">
                <a:solidFill>
                  <a:prstClr val="black"/>
                </a:solidFill>
              </a:rPr>
              <a:t> </a:t>
            </a:r>
            <a:r>
              <a:rPr lang="en-US" sz="1400" dirty="0" err="1" smtClean="0">
                <a:solidFill>
                  <a:prstClr val="black"/>
                </a:solidFill>
              </a:rPr>
              <a:t>agricultura</a:t>
            </a:r>
            <a:r>
              <a:rPr lang="en-US" sz="1400" dirty="0" smtClean="0">
                <a:solidFill>
                  <a:prstClr val="black"/>
                </a:solidFill>
              </a:rPr>
              <a:t>.</a:t>
            </a:r>
          </a:p>
          <a:p>
            <a:pPr marL="285750" indent="-285750" algn="just" defTabSz="457200">
              <a:buFont typeface="Arial" panose="020B0604020202020204" pitchFamily="34" charset="0"/>
              <a:buChar char="•"/>
            </a:pPr>
            <a:r>
              <a:rPr lang="en-US" sz="1400" dirty="0" err="1" smtClean="0">
                <a:solidFill>
                  <a:prstClr val="black"/>
                </a:solidFill>
              </a:rPr>
              <a:t>reprezentantul</a:t>
            </a:r>
            <a:r>
              <a:rPr lang="en-US" sz="1400" dirty="0" smtClean="0">
                <a:solidFill>
                  <a:prstClr val="black"/>
                </a:solidFill>
              </a:rPr>
              <a:t> </a:t>
            </a:r>
            <a:r>
              <a:rPr lang="en-US" sz="1400" dirty="0" err="1" smtClean="0">
                <a:solidFill>
                  <a:prstClr val="black"/>
                </a:solidFill>
              </a:rPr>
              <a:t>autoritatii</a:t>
            </a:r>
            <a:r>
              <a:rPr lang="en-US" sz="1400" dirty="0" smtClean="0">
                <a:solidFill>
                  <a:prstClr val="black"/>
                </a:solidFill>
              </a:rPr>
              <a:t> de </a:t>
            </a:r>
            <a:r>
              <a:rPr lang="en-US" sz="1400" dirty="0" err="1" smtClean="0">
                <a:solidFill>
                  <a:prstClr val="black"/>
                </a:solidFill>
              </a:rPr>
              <a:t>sanatate</a:t>
            </a:r>
            <a:r>
              <a:rPr lang="en-US" sz="1400" dirty="0" smtClean="0">
                <a:solidFill>
                  <a:prstClr val="black"/>
                </a:solidFill>
              </a:rPr>
              <a:t> </a:t>
            </a:r>
            <a:r>
              <a:rPr lang="en-US" sz="1400" dirty="0" err="1" smtClean="0">
                <a:solidFill>
                  <a:prstClr val="black"/>
                </a:solidFill>
              </a:rPr>
              <a:t>publica</a:t>
            </a:r>
            <a:r>
              <a:rPr lang="en-US" sz="1400" dirty="0" smtClean="0">
                <a:solidFill>
                  <a:prstClr val="black"/>
                </a:solidFill>
              </a:rPr>
              <a:t> (</a:t>
            </a:r>
            <a:r>
              <a:rPr lang="en-US" sz="1400" dirty="0" err="1" smtClean="0">
                <a:solidFill>
                  <a:prstClr val="black"/>
                </a:solidFill>
              </a:rPr>
              <a:t>spitale</a:t>
            </a:r>
            <a:r>
              <a:rPr lang="en-US" sz="1400" dirty="0" smtClean="0">
                <a:solidFill>
                  <a:prstClr val="black"/>
                </a:solidFill>
              </a:rPr>
              <a:t>/</a:t>
            </a:r>
            <a:r>
              <a:rPr lang="en-US" sz="1400" dirty="0" err="1" smtClean="0">
                <a:solidFill>
                  <a:prstClr val="black"/>
                </a:solidFill>
              </a:rPr>
              <a:t>medici</a:t>
            </a:r>
            <a:r>
              <a:rPr lang="en-US" sz="1400" dirty="0" smtClean="0">
                <a:solidFill>
                  <a:prstClr val="black"/>
                </a:solidFill>
              </a:rPr>
              <a:t> de </a:t>
            </a:r>
            <a:r>
              <a:rPr lang="en-US" sz="1400" dirty="0" err="1" smtClean="0">
                <a:solidFill>
                  <a:prstClr val="black"/>
                </a:solidFill>
              </a:rPr>
              <a:t>familie</a:t>
            </a:r>
            <a:r>
              <a:rPr lang="en-US" sz="1400" dirty="0" smtClean="0">
                <a:solidFill>
                  <a:prstClr val="black"/>
                </a:solidFill>
              </a:rPr>
              <a:t>)</a:t>
            </a:r>
          </a:p>
          <a:p>
            <a:pPr marL="285750" indent="-285750" algn="just" defTabSz="457200">
              <a:buFont typeface="Arial" panose="020B0604020202020204" pitchFamily="34" charset="0"/>
              <a:buChar char="•"/>
            </a:pPr>
            <a:r>
              <a:rPr lang="en-US" sz="1400" dirty="0" err="1" smtClean="0">
                <a:solidFill>
                  <a:prstClr val="black"/>
                </a:solidFill>
              </a:rPr>
              <a:t>reprezentantul</a:t>
            </a:r>
            <a:r>
              <a:rPr lang="en-US" sz="1400" dirty="0" smtClean="0">
                <a:solidFill>
                  <a:prstClr val="black"/>
                </a:solidFill>
              </a:rPr>
              <a:t> </a:t>
            </a:r>
            <a:r>
              <a:rPr lang="en-US" sz="1400" dirty="0" err="1" smtClean="0">
                <a:solidFill>
                  <a:prstClr val="black"/>
                </a:solidFill>
              </a:rPr>
              <a:t>Ministerului</a:t>
            </a:r>
            <a:r>
              <a:rPr lang="en-US" sz="1400" dirty="0" smtClean="0">
                <a:solidFill>
                  <a:prstClr val="black"/>
                </a:solidFill>
              </a:rPr>
              <a:t> </a:t>
            </a:r>
            <a:r>
              <a:rPr lang="en-US" sz="1400" dirty="0" err="1" smtClean="0">
                <a:solidFill>
                  <a:prstClr val="black"/>
                </a:solidFill>
              </a:rPr>
              <a:t>Administratiei</a:t>
            </a:r>
            <a:r>
              <a:rPr lang="en-US" sz="1400" dirty="0" smtClean="0">
                <a:solidFill>
                  <a:prstClr val="black"/>
                </a:solidFill>
              </a:rPr>
              <a:t> </a:t>
            </a:r>
            <a:r>
              <a:rPr lang="en-US" sz="1400" dirty="0" err="1" smtClean="0">
                <a:solidFill>
                  <a:prstClr val="black"/>
                </a:solidFill>
              </a:rPr>
              <a:t>si</a:t>
            </a:r>
            <a:r>
              <a:rPr lang="en-US" sz="1400" dirty="0" smtClean="0">
                <a:solidFill>
                  <a:prstClr val="black"/>
                </a:solidFill>
              </a:rPr>
              <a:t> </a:t>
            </a:r>
            <a:r>
              <a:rPr lang="en-US" sz="1400" dirty="0" err="1" smtClean="0">
                <a:solidFill>
                  <a:prstClr val="black"/>
                </a:solidFill>
              </a:rPr>
              <a:t>Internelor</a:t>
            </a:r>
            <a:r>
              <a:rPr lang="en-US" sz="1400" dirty="0" smtClean="0">
                <a:solidFill>
                  <a:prstClr val="black"/>
                </a:solidFill>
              </a:rPr>
              <a:t>.</a:t>
            </a:r>
          </a:p>
          <a:p>
            <a:pPr marL="285750" indent="-285750" algn="just" defTabSz="457200">
              <a:buFont typeface="Arial" panose="020B0604020202020204" pitchFamily="34" charset="0"/>
              <a:buChar char="•"/>
            </a:pPr>
            <a:r>
              <a:rPr lang="en-US" sz="1400" dirty="0" err="1" smtClean="0">
                <a:solidFill>
                  <a:prstClr val="black"/>
                </a:solidFill>
              </a:rPr>
              <a:t>medicul</a:t>
            </a:r>
            <a:r>
              <a:rPr lang="en-US" sz="1400" dirty="0" smtClean="0">
                <a:solidFill>
                  <a:prstClr val="black"/>
                </a:solidFill>
              </a:rPr>
              <a:t> </a:t>
            </a:r>
            <a:r>
              <a:rPr lang="en-US" sz="1400" dirty="0" err="1" smtClean="0">
                <a:solidFill>
                  <a:prstClr val="black"/>
                </a:solidFill>
              </a:rPr>
              <a:t>veterinar</a:t>
            </a:r>
            <a:r>
              <a:rPr lang="en-US" sz="1400" dirty="0" smtClean="0">
                <a:solidFill>
                  <a:prstClr val="black"/>
                </a:solidFill>
              </a:rPr>
              <a:t> </a:t>
            </a:r>
            <a:r>
              <a:rPr lang="en-US" sz="1400" dirty="0" err="1" smtClean="0">
                <a:solidFill>
                  <a:prstClr val="black"/>
                </a:solidFill>
              </a:rPr>
              <a:t>concesionar</a:t>
            </a:r>
            <a:endParaRPr lang="en-US" sz="1400" dirty="0" smtClean="0">
              <a:solidFill>
                <a:prstClr val="black"/>
              </a:solidFill>
            </a:endParaRPr>
          </a:p>
          <a:p>
            <a:pPr marL="285750" indent="-285750" algn="just" defTabSz="457200">
              <a:buFont typeface="Arial" panose="020B0604020202020204" pitchFamily="34" charset="0"/>
              <a:buChar char="•"/>
            </a:pPr>
            <a:r>
              <a:rPr lang="en-US" sz="1400" dirty="0" err="1" smtClean="0">
                <a:solidFill>
                  <a:prstClr val="black"/>
                </a:solidFill>
              </a:rPr>
              <a:t>medicul</a:t>
            </a:r>
            <a:r>
              <a:rPr lang="en-US" sz="1400" dirty="0" smtClean="0">
                <a:solidFill>
                  <a:prstClr val="black"/>
                </a:solidFill>
              </a:rPr>
              <a:t> </a:t>
            </a:r>
            <a:r>
              <a:rPr lang="en-US" sz="1400" dirty="0" err="1" smtClean="0">
                <a:solidFill>
                  <a:prstClr val="black"/>
                </a:solidFill>
              </a:rPr>
              <a:t>veterinar</a:t>
            </a:r>
            <a:r>
              <a:rPr lang="en-US" sz="1400" dirty="0" smtClean="0">
                <a:solidFill>
                  <a:prstClr val="black"/>
                </a:solidFill>
              </a:rPr>
              <a:t> </a:t>
            </a:r>
            <a:r>
              <a:rPr lang="en-US" sz="1400" dirty="0" err="1" smtClean="0">
                <a:solidFill>
                  <a:prstClr val="black"/>
                </a:solidFill>
              </a:rPr>
              <a:t>oficial</a:t>
            </a:r>
            <a:r>
              <a:rPr lang="en-US" sz="1400" dirty="0" smtClean="0">
                <a:solidFill>
                  <a:prstClr val="black"/>
                </a:solidFill>
              </a:rPr>
              <a:t> zonal</a:t>
            </a:r>
            <a:endParaRPr lang="en-US" sz="1400" dirty="0">
              <a:solidFill>
                <a:prstClr val="black"/>
              </a:solidFill>
            </a:endParaRPr>
          </a:p>
        </p:txBody>
      </p:sp>
      <p:sp>
        <p:nvSpPr>
          <p:cNvPr id="17" name="Rectangle 16"/>
          <p:cNvSpPr/>
          <p:nvPr/>
        </p:nvSpPr>
        <p:spPr>
          <a:xfrm>
            <a:off x="211667" y="2354985"/>
            <a:ext cx="8043333" cy="280121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400" dirty="0" smtClean="0">
                <a:solidFill>
                  <a:prstClr val="black"/>
                </a:solidFill>
                <a:latin typeface="Arial" panose="020B0604020202020204" pitchFamily="34" charset="0"/>
                <a:cs typeface="Arial" panose="020B0604020202020204" pitchFamily="34" charset="0"/>
              </a:rPr>
              <a:t>ATRIBUȚII</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colaborarea efectivă și eficientă cu celelalte structuri componente ale Centrului</a:t>
            </a:r>
          </a:p>
          <a:p>
            <a:pPr algn="just" defTabSz="457200"/>
            <a:r>
              <a:rPr lang="ro-RO" sz="1400" dirty="0" smtClean="0">
                <a:solidFill>
                  <a:prstClr val="black"/>
                </a:solidFill>
                <a:latin typeface="+mj-lt"/>
                <a:cs typeface="Arial" panose="020B0604020202020204" pitchFamily="34" charset="0"/>
              </a:rPr>
              <a:t>local de combatere a bolilor la animale;</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administrarea resurselor de la nivelul Centrului local de combatere a bolilor;</a:t>
            </a:r>
          </a:p>
          <a:p>
            <a:pPr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    aplicarea planului general de măsuri pentru prevenirea și combaterea epizootiilor la nivelul localității, în conformitate cu prevederile legale sau recomandările primite si organizarea popularizării lui. Planul este aprobat de către Unitatea locală de decizie și transmis de către Unitatea </a:t>
            </a:r>
            <a:r>
              <a:rPr lang="ro-RO" sz="1400" dirty="0" err="1" smtClean="0">
                <a:solidFill>
                  <a:prstClr val="black"/>
                </a:solidFill>
                <a:latin typeface="+mj-lt"/>
                <a:cs typeface="Arial" panose="020B0604020202020204" pitchFamily="34" charset="0"/>
              </a:rPr>
              <a:t>operatională</a:t>
            </a:r>
            <a:r>
              <a:rPr lang="ro-RO" sz="1400" dirty="0" smtClean="0">
                <a:solidFill>
                  <a:prstClr val="black"/>
                </a:solidFill>
                <a:latin typeface="+mj-lt"/>
                <a:cs typeface="Arial" panose="020B0604020202020204" pitchFamily="34" charset="0"/>
              </a:rPr>
              <a:t> locală.</a:t>
            </a:r>
          </a:p>
          <a:p>
            <a:pPr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     informarea Unității operaționale locale privind apariția unei epizootii care prezintă pericol deosebit pentru sănătatea publică.</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executarea dispozițiilor și instrucțiunilor emise de Unitatea operațională locală.</a:t>
            </a:r>
            <a:endParaRPr lang="ro-RO" sz="1400" dirty="0">
              <a:solidFill>
                <a:prstClr val="black"/>
              </a:solidFill>
              <a:latin typeface="+mj-lt"/>
              <a:cs typeface="Arial" panose="020B0604020202020204" pitchFamily="34" charset="0"/>
            </a:endParaRPr>
          </a:p>
        </p:txBody>
      </p:sp>
      <p:cxnSp>
        <p:nvCxnSpPr>
          <p:cNvPr id="19" name="Straight Arrow Connector 18"/>
          <p:cNvCxnSpPr>
            <a:stCxn id="50" idx="3"/>
            <a:endCxn id="53" idx="1"/>
          </p:cNvCxnSpPr>
          <p:nvPr/>
        </p:nvCxnSpPr>
        <p:spPr>
          <a:xfrm>
            <a:off x="7099300" y="1562101"/>
            <a:ext cx="12319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50" idx="2"/>
            <a:endCxn id="17" idx="0"/>
          </p:cNvCxnSpPr>
          <p:nvPr/>
        </p:nvCxnSpPr>
        <p:spPr>
          <a:xfrm>
            <a:off x="4233333" y="1956316"/>
            <a:ext cx="1" cy="3986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90989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10" y="76201"/>
            <a:ext cx="7607290" cy="685800"/>
          </a:xfrm>
        </p:spPr>
        <p:txBody>
          <a:bodyPr>
            <a:normAutofit fontScale="90000"/>
          </a:bodyPr>
          <a:lstStyle/>
          <a:p>
            <a:pPr algn="ctr"/>
            <a:r>
              <a:rPr lang="ro-RO" sz="3600" b="1" dirty="0" smtClean="0">
                <a:solidFill>
                  <a:srgbClr val="FF0000"/>
                </a:solidFill>
              </a:rPr>
              <a:t>MĂSURI ÎN CAZ DE SUSPICIUNE DE PPA</a:t>
            </a:r>
            <a:endParaRPr lang="en-US" sz="3600" b="1" dirty="0">
              <a:solidFill>
                <a:srgbClr val="FF0000"/>
              </a:solidFill>
            </a:endParaRPr>
          </a:p>
        </p:txBody>
      </p:sp>
      <p:sp>
        <p:nvSpPr>
          <p:cNvPr id="17" name="Rectangle 16"/>
          <p:cNvSpPr/>
          <p:nvPr/>
        </p:nvSpPr>
        <p:spPr>
          <a:xfrm>
            <a:off x="1066800" y="1490133"/>
            <a:ext cx="10871200" cy="4191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ANSVSA se asigură că sunt instituite măsuri de investigare pentru confirmare ori infirmarea prezentei bolii</a:t>
            </a:r>
          </a:p>
          <a:p>
            <a:pPr algn="just" defTabSz="457200"/>
            <a:endParaRPr lang="ro-RO" sz="1600" b="1" dirty="0" smtClean="0">
              <a:solidFill>
                <a:srgbClr val="FF0000"/>
              </a:solidFill>
              <a:cs typeface="Arial" panose="020B0604020202020204" pitchFamily="34" charset="0"/>
            </a:endParaRPr>
          </a:p>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Atunci când ANSVSA consideră că prezenta pestei porcine africane într-o </a:t>
            </a:r>
            <a:r>
              <a:rPr lang="ro-RO" sz="1600" b="1" dirty="0" err="1" smtClean="0">
                <a:solidFill>
                  <a:srgbClr val="FF0000"/>
                </a:solidFill>
                <a:cs typeface="Arial" panose="020B0604020202020204" pitchFamily="34" charset="0"/>
              </a:rPr>
              <a:t>exploatatie</a:t>
            </a:r>
            <a:r>
              <a:rPr lang="ro-RO" sz="1600" b="1" dirty="0" smtClean="0">
                <a:solidFill>
                  <a:srgbClr val="FF0000"/>
                </a:solidFill>
                <a:cs typeface="Arial" panose="020B0604020202020204" pitchFamily="34" charset="0"/>
              </a:rPr>
              <a:t> nu se poate infirma, </a:t>
            </a:r>
            <a:r>
              <a:rPr lang="ro-RO" sz="1600" b="1" dirty="0" err="1" smtClean="0">
                <a:solidFill>
                  <a:srgbClr val="FF0000"/>
                </a:solidFill>
                <a:cs typeface="Arial" panose="020B0604020202020204" pitchFamily="34" charset="0"/>
              </a:rPr>
              <a:t>exploataţia</a:t>
            </a:r>
            <a:r>
              <a:rPr lang="ro-RO" sz="1600" b="1" dirty="0" smtClean="0">
                <a:solidFill>
                  <a:srgbClr val="FF0000"/>
                </a:solidFill>
                <a:cs typeface="Arial" panose="020B0604020202020204" pitchFamily="34" charset="0"/>
              </a:rPr>
              <a:t> trebuie imediat plasată sub supraveghere oficială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dispune următoarele măsuri: </a:t>
            </a:r>
          </a:p>
          <a:p>
            <a:pPr marL="627063" indent="-177800" algn="just" defTabSz="457200">
              <a:buFont typeface="Arial" panose="020B0604020202020204" pitchFamily="34" charset="0"/>
              <a:buChar char="•"/>
            </a:pPr>
            <a:r>
              <a:rPr lang="ro-RO" sz="1600" b="1" dirty="0" smtClean="0">
                <a:solidFill>
                  <a:srgbClr val="FF0000"/>
                </a:solidFill>
                <a:cs typeface="Arial" panose="020B0604020202020204" pitchFamily="34" charset="0"/>
              </a:rPr>
              <a:t>efectuarea recensământului tuturor categoriilor de porci din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a:t>
            </a:r>
          </a:p>
          <a:p>
            <a:pPr marL="627063" indent="-177800" algn="just" defTabSz="457200">
              <a:buFont typeface="Arial" panose="020B0604020202020204" pitchFamily="34" charset="0"/>
              <a:buChar char="•"/>
            </a:pPr>
            <a:r>
              <a:rPr lang="ro-RO" sz="1600" b="1" dirty="0" err="1" smtClean="0">
                <a:solidFill>
                  <a:srgbClr val="FF0000"/>
                </a:solidFill>
                <a:cs typeface="Arial" panose="020B0604020202020204" pitchFamily="34" charset="0"/>
              </a:rPr>
              <a:t>menţinerea</a:t>
            </a:r>
            <a:r>
              <a:rPr lang="ro-RO" sz="1600" b="1" dirty="0" smtClean="0">
                <a:solidFill>
                  <a:srgbClr val="FF0000"/>
                </a:solidFill>
                <a:cs typeface="Arial" panose="020B0604020202020204" pitchFamily="34" charset="0"/>
              </a:rPr>
              <a:t> în adăposturi a tuturor porcilor din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interdicţia</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mişcării</a:t>
            </a:r>
            <a:r>
              <a:rPr lang="ro-RO" sz="1600" b="1" dirty="0" smtClean="0">
                <a:solidFill>
                  <a:srgbClr val="FF0000"/>
                </a:solidFill>
                <a:cs typeface="Arial" panose="020B0604020202020204" pitchFamily="34" charset="0"/>
              </a:rPr>
              <a:t>; </a:t>
            </a:r>
          </a:p>
          <a:p>
            <a:pPr marL="627063" indent="-177800" algn="just" defTabSz="457200">
              <a:buFont typeface="Arial" panose="020B0604020202020204" pitchFamily="34" charset="0"/>
              <a:buChar char="•"/>
            </a:pPr>
            <a:r>
              <a:rPr lang="ro-RO" sz="1600" b="1" dirty="0" smtClean="0">
                <a:solidFill>
                  <a:srgbClr val="FF0000"/>
                </a:solidFill>
                <a:cs typeface="Arial" panose="020B0604020202020204" pitchFamily="34" charset="0"/>
              </a:rPr>
              <a:t>interzicerea intrării porcilor în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sau </a:t>
            </a:r>
            <a:r>
              <a:rPr lang="ro-RO" sz="1600" b="1" dirty="0" err="1" smtClean="0">
                <a:solidFill>
                  <a:srgbClr val="FF0000"/>
                </a:solidFill>
                <a:cs typeface="Arial" panose="020B0604020202020204" pitchFamily="34" charset="0"/>
              </a:rPr>
              <a:t>ieşirea</a:t>
            </a:r>
            <a:r>
              <a:rPr lang="ro-RO" sz="1600" b="1" dirty="0" smtClean="0">
                <a:solidFill>
                  <a:srgbClr val="FF0000"/>
                </a:solidFill>
                <a:cs typeface="Arial" panose="020B0604020202020204" pitchFamily="34" charset="0"/>
              </a:rPr>
              <a:t> lor din aceasta. </a:t>
            </a:r>
          </a:p>
          <a:p>
            <a:pPr marL="627063" indent="-177800" algn="just" defTabSz="457200">
              <a:buFont typeface="Arial" panose="020B0604020202020204" pitchFamily="34" charset="0"/>
              <a:buChar char="•"/>
            </a:pPr>
            <a:r>
              <a:rPr lang="ro-RO" sz="1600" b="1" dirty="0" smtClean="0">
                <a:solidFill>
                  <a:srgbClr val="FF0000"/>
                </a:solidFill>
                <a:cs typeface="Arial" panose="020B0604020202020204" pitchFamily="34" charset="0"/>
              </a:rPr>
              <a:t>interzicerea </a:t>
            </a:r>
            <a:r>
              <a:rPr lang="ro-RO" sz="1600" b="1" dirty="0" err="1" smtClean="0">
                <a:solidFill>
                  <a:srgbClr val="FF0000"/>
                </a:solidFill>
                <a:cs typeface="Arial" panose="020B0604020202020204" pitchFamily="34" charset="0"/>
              </a:rPr>
              <a:t>ieşirii</a:t>
            </a:r>
            <a:r>
              <a:rPr lang="ro-RO" sz="1600" b="1" dirty="0" smtClean="0">
                <a:solidFill>
                  <a:srgbClr val="FF0000"/>
                </a:solidFill>
                <a:cs typeface="Arial" panose="020B0604020202020204" pitchFamily="34" charset="0"/>
              </a:rPr>
              <a:t> din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a cărnii, a produselor din carne de porc, a materialului seminal, a ovulelor sau a embrionilor de porci, a furajelor, ustensilelor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 altor obiecte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deşeuri</a:t>
            </a:r>
            <a:r>
              <a:rPr lang="ro-RO" sz="1600" b="1" dirty="0" smtClean="0">
                <a:solidFill>
                  <a:srgbClr val="FF0000"/>
                </a:solidFill>
                <a:cs typeface="Arial" panose="020B0604020202020204" pitchFamily="34" charset="0"/>
              </a:rPr>
              <a:t> susceptibile de a transmite pesta porcină africană; </a:t>
            </a:r>
          </a:p>
          <a:p>
            <a:pPr marL="627063" indent="-177800" algn="just" defTabSz="457200">
              <a:buFont typeface="Arial" panose="020B0604020202020204" pitchFamily="34" charset="0"/>
              <a:buChar char="•"/>
            </a:pPr>
            <a:r>
              <a:rPr lang="ro-RO" sz="1600" b="1" dirty="0" smtClean="0">
                <a:solidFill>
                  <a:srgbClr val="FF0000"/>
                </a:solidFill>
                <a:cs typeface="Arial" panose="020B0604020202020204" pitchFamily="34" charset="0"/>
              </a:rPr>
              <a:t>respectarea cu </a:t>
            </a:r>
            <a:r>
              <a:rPr lang="ro-RO" sz="1600" b="1" dirty="0" err="1" smtClean="0">
                <a:solidFill>
                  <a:srgbClr val="FF0000"/>
                </a:solidFill>
                <a:cs typeface="Arial" panose="020B0604020202020204" pitchFamily="34" charset="0"/>
              </a:rPr>
              <a:t>stricteţe</a:t>
            </a:r>
            <a:r>
              <a:rPr lang="ro-RO" sz="1600" b="1" dirty="0" smtClean="0">
                <a:solidFill>
                  <a:srgbClr val="FF0000"/>
                </a:solidFill>
                <a:cs typeface="Arial" panose="020B0604020202020204" pitchFamily="34" charset="0"/>
              </a:rPr>
              <a:t> a regulilor de filtru sanitar pentru </a:t>
            </a:r>
            <a:r>
              <a:rPr lang="ro-RO" sz="1600" b="1" dirty="0" err="1" smtClean="0">
                <a:solidFill>
                  <a:srgbClr val="FF0000"/>
                </a:solidFill>
                <a:cs typeface="Arial" panose="020B0604020202020204" pitchFamily="34" charset="0"/>
              </a:rPr>
              <a:t>circulaţia</a:t>
            </a:r>
            <a:r>
              <a:rPr lang="ro-RO" sz="1600" b="1" dirty="0" smtClean="0">
                <a:solidFill>
                  <a:srgbClr val="FF0000"/>
                </a:solidFill>
                <a:cs typeface="Arial" panose="020B0604020202020204" pitchFamily="34" charset="0"/>
              </a:rPr>
              <a:t> personalului ; </a:t>
            </a:r>
          </a:p>
          <a:p>
            <a:pPr marL="627063" indent="-177800" algn="just" defTabSz="457200">
              <a:buFont typeface="Arial" panose="020B0604020202020204" pitchFamily="34" charset="0"/>
              <a:buChar char="•"/>
            </a:pPr>
            <a:r>
              <a:rPr lang="ro-RO" sz="1600" b="1" dirty="0" smtClean="0">
                <a:solidFill>
                  <a:srgbClr val="FF0000"/>
                </a:solidFill>
                <a:cs typeface="Arial" panose="020B0604020202020204" pitchFamily="34" charset="0"/>
              </a:rPr>
              <a:t>utilizarea unor mijloace corespunzătoare de </a:t>
            </a:r>
            <a:r>
              <a:rPr lang="ro-RO" sz="1600" b="1" dirty="0" err="1" smtClean="0">
                <a:solidFill>
                  <a:srgbClr val="FF0000"/>
                </a:solidFill>
                <a:cs typeface="Arial" panose="020B0604020202020204" pitchFamily="34" charset="0"/>
              </a:rPr>
              <a:t>dezinfecţie</a:t>
            </a:r>
            <a:r>
              <a:rPr lang="ro-RO" sz="1600" b="1" dirty="0" smtClean="0">
                <a:solidFill>
                  <a:srgbClr val="FF0000"/>
                </a:solidFill>
                <a:cs typeface="Arial" panose="020B0604020202020204" pitchFamily="34" charset="0"/>
              </a:rPr>
              <a:t> la intrările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ieşirile</a:t>
            </a:r>
            <a:r>
              <a:rPr lang="ro-RO" sz="1600" b="1" dirty="0" smtClean="0">
                <a:solidFill>
                  <a:srgbClr val="FF0000"/>
                </a:solidFill>
                <a:cs typeface="Arial" panose="020B0604020202020204" pitchFamily="34" charset="0"/>
              </a:rPr>
              <a:t> clădirilor ce adăpostesc porcii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ale </a:t>
            </a:r>
            <a:r>
              <a:rPr lang="ro-RO" sz="1600" b="1" dirty="0" err="1" smtClean="0">
                <a:solidFill>
                  <a:srgbClr val="FF0000"/>
                </a:solidFill>
                <a:cs typeface="Arial" panose="020B0604020202020204" pitchFamily="34" charset="0"/>
              </a:rPr>
              <a:t>exploataţiei</a:t>
            </a:r>
            <a:r>
              <a:rPr lang="ro-RO" sz="1600" b="1" dirty="0" smtClean="0">
                <a:solidFill>
                  <a:srgbClr val="FF0000"/>
                </a:solidFill>
                <a:cs typeface="Arial" panose="020B0604020202020204" pitchFamily="34" charset="0"/>
              </a:rPr>
              <a:t>; </a:t>
            </a:r>
            <a:endParaRPr lang="ro-RO" sz="1600" b="1" dirty="0">
              <a:solidFill>
                <a:srgbClr val="FF0000"/>
              </a:solidFill>
              <a:cs typeface="Arial" panose="020B0604020202020204" pitchFamily="34" charset="0"/>
            </a:endParaRPr>
          </a:p>
        </p:txBody>
      </p:sp>
    </p:spTree>
    <p:extLst>
      <p:ext uri="{BB962C8B-B14F-4D97-AF65-F5344CB8AC3E}">
        <p14:creationId xmlns:p14="http://schemas.microsoft.com/office/powerpoint/2010/main" val="3459738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09" y="76201"/>
            <a:ext cx="8098357" cy="685800"/>
          </a:xfrm>
        </p:spPr>
        <p:txBody>
          <a:bodyPr>
            <a:normAutofit fontScale="90000"/>
          </a:bodyPr>
          <a:lstStyle/>
          <a:p>
            <a:pPr algn="ctr"/>
            <a:r>
              <a:rPr lang="ro-RO" sz="3600" b="1" dirty="0" smtClean="0">
                <a:solidFill>
                  <a:srgbClr val="FF0000"/>
                </a:solidFill>
              </a:rPr>
              <a:t>MĂSURI ÎN CAZ DE CONFIRMARE A PPA</a:t>
            </a:r>
            <a:endParaRPr lang="en-US" sz="3600" b="1" dirty="0">
              <a:solidFill>
                <a:srgbClr val="FF0000"/>
              </a:solidFill>
            </a:endParaRPr>
          </a:p>
        </p:txBody>
      </p:sp>
      <p:sp>
        <p:nvSpPr>
          <p:cNvPr id="17" name="Rectangle 16"/>
          <p:cNvSpPr/>
          <p:nvPr/>
        </p:nvSpPr>
        <p:spPr>
          <a:xfrm>
            <a:off x="982133" y="1100666"/>
            <a:ext cx="10871200" cy="517313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toate porcinele din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vor fi ucise fără </a:t>
            </a:r>
            <a:r>
              <a:rPr lang="ro-RO" sz="1600" b="1" dirty="0" err="1" smtClean="0">
                <a:solidFill>
                  <a:srgbClr val="FF0000"/>
                </a:solidFill>
                <a:cs typeface="Arial" panose="020B0604020202020204" pitchFamily="34" charset="0"/>
              </a:rPr>
              <a:t>intârziere</a:t>
            </a:r>
            <a:r>
              <a:rPr lang="ro-RO" sz="1600" b="1" dirty="0" smtClean="0">
                <a:solidFill>
                  <a:srgbClr val="FF0000"/>
                </a:solidFill>
                <a:cs typeface="Arial" panose="020B0604020202020204" pitchFamily="34" charset="0"/>
              </a:rPr>
              <a:t>, sub control oficial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intr-o</a:t>
            </a:r>
            <a:r>
              <a:rPr lang="ro-RO" sz="1600" b="1" dirty="0" smtClean="0">
                <a:solidFill>
                  <a:srgbClr val="FF0000"/>
                </a:solidFill>
                <a:cs typeface="Arial" panose="020B0604020202020204" pitchFamily="34" charset="0"/>
              </a:rPr>
              <a:t> manieră care să evite riscul propagării virusului PPA;</a:t>
            </a:r>
          </a:p>
          <a:p>
            <a:pPr algn="just" defTabSz="457200"/>
            <a:endParaRPr lang="ro-RO" sz="1600" b="1" dirty="0" smtClean="0">
              <a:solidFill>
                <a:srgbClr val="FF0000"/>
              </a:solidFill>
              <a:cs typeface="Arial" panose="020B0604020202020204" pitchFamily="34" charset="0"/>
            </a:endParaRPr>
          </a:p>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se </a:t>
            </a:r>
            <a:r>
              <a:rPr lang="ro-RO" sz="1600" b="1" dirty="0" err="1" smtClean="0">
                <a:solidFill>
                  <a:srgbClr val="FF0000"/>
                </a:solidFill>
                <a:cs typeface="Arial" panose="020B0604020202020204" pitchFamily="34" charset="0"/>
              </a:rPr>
              <a:t>prelevează</a:t>
            </a:r>
            <a:r>
              <a:rPr lang="ro-RO" sz="1600" b="1" dirty="0" smtClean="0">
                <a:solidFill>
                  <a:srgbClr val="FF0000"/>
                </a:solidFill>
                <a:cs typeface="Arial" panose="020B0604020202020204" pitchFamily="34" charset="0"/>
              </a:rPr>
              <a:t> un număr suficient de probe,  astfel încât să se poată determina modul în care a fost introdus virusul pestei porcine africane în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perioada în cursul căreia el a putut fi prezent în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înainte de notificarea bolii; </a:t>
            </a:r>
          </a:p>
          <a:p>
            <a:pPr algn="just" defTabSz="457200"/>
            <a:endParaRPr lang="ro-RO" sz="1600" b="1" dirty="0" smtClean="0">
              <a:solidFill>
                <a:srgbClr val="FF0000"/>
              </a:solidFill>
              <a:cs typeface="Arial" panose="020B0604020202020204" pitchFamily="34" charset="0"/>
            </a:endParaRPr>
          </a:p>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carcasele porcilor </a:t>
            </a:r>
            <a:r>
              <a:rPr lang="ro-RO" sz="1600" b="1" dirty="0" err="1" smtClean="0">
                <a:solidFill>
                  <a:srgbClr val="FF0000"/>
                </a:solidFill>
                <a:cs typeface="Arial" panose="020B0604020202020204" pitchFamily="34" charset="0"/>
              </a:rPr>
              <a:t>morţi</a:t>
            </a:r>
            <a:r>
              <a:rPr lang="ro-RO" sz="1600" b="1" dirty="0" smtClean="0">
                <a:solidFill>
                  <a:srgbClr val="FF0000"/>
                </a:solidFill>
                <a:cs typeface="Arial" panose="020B0604020202020204" pitchFamily="34" charset="0"/>
              </a:rPr>
              <a:t> sau </a:t>
            </a:r>
            <a:r>
              <a:rPr lang="ro-RO" sz="1600" b="1" dirty="0" err="1" smtClean="0">
                <a:solidFill>
                  <a:srgbClr val="FF0000"/>
                </a:solidFill>
                <a:cs typeface="Arial" panose="020B0604020202020204" pitchFamily="34" charset="0"/>
              </a:rPr>
              <a:t>ucişi</a:t>
            </a:r>
            <a:r>
              <a:rPr lang="ro-RO" sz="1600" b="1" dirty="0" smtClean="0">
                <a:solidFill>
                  <a:srgbClr val="FF0000"/>
                </a:solidFill>
                <a:cs typeface="Arial" panose="020B0604020202020204" pitchFamily="34" charset="0"/>
              </a:rPr>
              <a:t> trebuie să fie procesate/distruse sub supraveghere oficială; </a:t>
            </a:r>
          </a:p>
          <a:p>
            <a:pPr algn="just" defTabSz="457200"/>
            <a:endParaRPr lang="ro-RO" sz="1600" b="1" dirty="0" smtClean="0">
              <a:solidFill>
                <a:srgbClr val="FF0000"/>
              </a:solidFill>
              <a:cs typeface="Arial" panose="020B0604020202020204" pitchFamily="34" charset="0"/>
            </a:endParaRPr>
          </a:p>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materialul seminal, ovulele sau embrionii de porci colectate în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în cursul perioadei situate între introducerea probabilă a bolii în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adoptarea măsurilor oficiale să fie marcate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distruse sub supraveghere oficială; </a:t>
            </a:r>
          </a:p>
          <a:p>
            <a:pPr algn="just" defTabSz="457200"/>
            <a:endParaRPr lang="ro-RO" sz="1600" b="1" dirty="0" smtClean="0">
              <a:solidFill>
                <a:srgbClr val="FF0000"/>
              </a:solidFill>
              <a:cs typeface="Arial" panose="020B0604020202020204" pitchFamily="34" charset="0"/>
            </a:endParaRPr>
          </a:p>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orice </a:t>
            </a:r>
            <a:r>
              <a:rPr lang="ro-RO" sz="1600" b="1" dirty="0" err="1" smtClean="0">
                <a:solidFill>
                  <a:srgbClr val="FF0000"/>
                </a:solidFill>
                <a:cs typeface="Arial" panose="020B0604020202020204" pitchFamily="34" charset="0"/>
              </a:rPr>
              <a:t>substanţă</a:t>
            </a:r>
            <a:r>
              <a:rPr lang="ro-RO" sz="1600" b="1" dirty="0" smtClean="0">
                <a:solidFill>
                  <a:srgbClr val="FF0000"/>
                </a:solidFill>
                <a:cs typeface="Arial" panose="020B0604020202020204" pitchFamily="34" charset="0"/>
              </a:rPr>
              <a:t> sau </a:t>
            </a:r>
            <a:r>
              <a:rPr lang="ro-RO" sz="1600" b="1" dirty="0" err="1" smtClean="0">
                <a:solidFill>
                  <a:srgbClr val="FF0000"/>
                </a:solidFill>
                <a:cs typeface="Arial" panose="020B0604020202020204" pitchFamily="34" charset="0"/>
              </a:rPr>
              <a:t>deşeu</a:t>
            </a:r>
            <a:r>
              <a:rPr lang="ro-RO" sz="1600" b="1" dirty="0" smtClean="0">
                <a:solidFill>
                  <a:srgbClr val="FF0000"/>
                </a:solidFill>
                <a:cs typeface="Arial" panose="020B0604020202020204" pitchFamily="34" charset="0"/>
              </a:rPr>
              <a:t> susceptibile de a fi contaminate, precum furajele, </a:t>
            </a:r>
            <a:r>
              <a:rPr lang="ro-RO" sz="1600" b="1" dirty="0" err="1" smtClean="0">
                <a:solidFill>
                  <a:srgbClr val="FF0000"/>
                </a:solidFill>
                <a:cs typeface="Arial" panose="020B0604020202020204" pitchFamily="34" charset="0"/>
              </a:rPr>
              <a:t>aşternutul</a:t>
            </a:r>
            <a:r>
              <a:rPr lang="ro-RO" sz="1600" b="1" dirty="0" smtClean="0">
                <a:solidFill>
                  <a:srgbClr val="FF0000"/>
                </a:solidFill>
                <a:cs typeface="Arial" panose="020B0604020202020204" pitchFamily="34" charset="0"/>
              </a:rPr>
              <a:t>, să fie supuse </a:t>
            </a:r>
            <a:r>
              <a:rPr lang="ro-RO" sz="1600" b="1" dirty="0" err="1" smtClean="0">
                <a:solidFill>
                  <a:srgbClr val="FF0000"/>
                </a:solidFill>
                <a:cs typeface="Arial" panose="020B0604020202020204" pitchFamily="34" charset="0"/>
              </a:rPr>
              <a:t>procesarii</a:t>
            </a:r>
            <a:r>
              <a:rPr lang="ro-RO" sz="1600" b="1" dirty="0" smtClean="0">
                <a:solidFill>
                  <a:srgbClr val="FF0000"/>
                </a:solidFill>
                <a:cs typeface="Arial" panose="020B0604020202020204" pitchFamily="34" charset="0"/>
              </a:rPr>
              <a:t>; toate materialele de unică </a:t>
            </a:r>
            <a:r>
              <a:rPr lang="ro-RO" sz="1600" b="1" dirty="0" err="1" smtClean="0">
                <a:solidFill>
                  <a:srgbClr val="FF0000"/>
                </a:solidFill>
                <a:cs typeface="Arial" panose="020B0604020202020204" pitchFamily="34" charset="0"/>
              </a:rPr>
              <a:t>folosinţă</a:t>
            </a:r>
            <a:r>
              <a:rPr lang="ro-RO" sz="1600" b="1" dirty="0" smtClean="0">
                <a:solidFill>
                  <a:srgbClr val="FF0000"/>
                </a:solidFill>
                <a:cs typeface="Arial" panose="020B0604020202020204" pitchFamily="34" charset="0"/>
              </a:rPr>
              <a:t> care pot fi contaminate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în special, cele utilizate pentru </a:t>
            </a:r>
            <a:r>
              <a:rPr lang="ro-RO" sz="1600" b="1" dirty="0" err="1" smtClean="0">
                <a:solidFill>
                  <a:srgbClr val="FF0000"/>
                </a:solidFill>
                <a:cs typeface="Arial" panose="020B0604020202020204" pitchFamily="34" charset="0"/>
              </a:rPr>
              <a:t>operaţiunile</a:t>
            </a:r>
            <a:r>
              <a:rPr lang="ro-RO" sz="1600" b="1" dirty="0" smtClean="0">
                <a:solidFill>
                  <a:srgbClr val="FF0000"/>
                </a:solidFill>
                <a:cs typeface="Arial" panose="020B0604020202020204" pitchFamily="34" charset="0"/>
              </a:rPr>
              <a:t> de ucidere, să fie distruse; </a:t>
            </a:r>
          </a:p>
          <a:p>
            <a:pPr algn="just" defTabSz="457200"/>
            <a:endParaRPr lang="ro-RO" sz="1600" b="1" dirty="0" smtClean="0">
              <a:solidFill>
                <a:srgbClr val="FF0000"/>
              </a:solidFill>
              <a:cs typeface="Arial" panose="020B0604020202020204" pitchFamily="34" charset="0"/>
            </a:endParaRPr>
          </a:p>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după uciderea porcilor, adăposturile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vehiculele care au fost utilizate pentru transportul lor sau transportul carcaselor lor, precum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echipamentul, trebuie dezinfectate, iar </a:t>
            </a:r>
            <a:r>
              <a:rPr lang="ro-RO" sz="1600" b="1" dirty="0" err="1" smtClean="0">
                <a:solidFill>
                  <a:srgbClr val="FF0000"/>
                </a:solidFill>
                <a:cs typeface="Arial" panose="020B0604020202020204" pitchFamily="34" charset="0"/>
              </a:rPr>
              <a:t>aşternutul</a:t>
            </a:r>
            <a:r>
              <a:rPr lang="ro-RO" sz="1600" b="1" dirty="0" smtClean="0">
                <a:solidFill>
                  <a:srgbClr val="FF0000"/>
                </a:solidFill>
                <a:cs typeface="Arial" panose="020B0604020202020204" pitchFamily="34" charset="0"/>
              </a:rPr>
              <a:t> pentru animale, gunoiul de grajd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purinul</a:t>
            </a:r>
            <a:r>
              <a:rPr lang="ro-RO" sz="1600" b="1" dirty="0" smtClean="0">
                <a:solidFill>
                  <a:srgbClr val="FF0000"/>
                </a:solidFill>
                <a:cs typeface="Arial" panose="020B0604020202020204" pitchFamily="34" charset="0"/>
              </a:rPr>
              <a:t> susceptibile de a fi contaminate trebuie distruse;</a:t>
            </a:r>
            <a:endParaRPr lang="ro-RO" sz="1600" b="1" dirty="0">
              <a:solidFill>
                <a:srgbClr val="FF0000"/>
              </a:solidFill>
              <a:cs typeface="Arial" panose="020B0604020202020204" pitchFamily="34" charset="0"/>
            </a:endParaRPr>
          </a:p>
        </p:txBody>
      </p:sp>
    </p:spTree>
    <p:extLst>
      <p:ext uri="{BB962C8B-B14F-4D97-AF65-F5344CB8AC3E}">
        <p14:creationId xmlns:p14="http://schemas.microsoft.com/office/powerpoint/2010/main" val="3945080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7" name="Rectangle 16"/>
          <p:cNvSpPr/>
          <p:nvPr/>
        </p:nvSpPr>
        <p:spPr>
          <a:xfrm>
            <a:off x="4756685" y="2541873"/>
            <a:ext cx="2543165" cy="65706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Respirație îngreunată</a:t>
            </a:r>
            <a:endParaRPr lang="ro-RO" sz="1600" b="1" dirty="0">
              <a:solidFill>
                <a:srgbClr val="FF0000"/>
              </a:solidFill>
              <a:cs typeface="Arial" panose="020B0604020202020204" pitchFamily="34" charset="0"/>
            </a:endParaRPr>
          </a:p>
        </p:txBody>
      </p:sp>
      <p:sp>
        <p:nvSpPr>
          <p:cNvPr id="4" name="Rectangle 3"/>
          <p:cNvSpPr/>
          <p:nvPr/>
        </p:nvSpPr>
        <p:spPr>
          <a:xfrm>
            <a:off x="8024288" y="1616371"/>
            <a:ext cx="3979333"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4400" b="1" dirty="0" smtClean="0">
                <a:solidFill>
                  <a:srgbClr val="C00000"/>
                </a:solidFill>
                <a:latin typeface="Impact" panose="020B0806030902050204" pitchFamily="34" charset="0"/>
                <a:cs typeface="Arial" panose="020B0604020202020204" pitchFamily="34" charset="0"/>
              </a:rPr>
              <a:t>ANUN</a:t>
            </a:r>
            <a:r>
              <a:rPr lang="ro-RO" sz="4400" b="1" dirty="0" smtClean="0">
                <a:solidFill>
                  <a:srgbClr val="C00000"/>
                </a:solidFill>
                <a:latin typeface="Impact" panose="020B0806030902050204" pitchFamily="34" charset="0"/>
                <a:cs typeface="Arial" panose="020B0604020202020204" pitchFamily="34" charset="0"/>
              </a:rPr>
              <a:t>ȚĂ MEDICUL VETERINAR!</a:t>
            </a:r>
            <a:endParaRPr lang="ro-RO" sz="4400" b="1" dirty="0">
              <a:solidFill>
                <a:srgbClr val="C00000"/>
              </a:solidFill>
              <a:latin typeface="Impact" panose="020B0806030902050204" pitchFamily="34" charset="0"/>
              <a:cs typeface="Arial" panose="020B0604020202020204" pitchFamily="34" charset="0"/>
            </a:endParaRPr>
          </a:p>
        </p:txBody>
      </p:sp>
      <p:sp>
        <p:nvSpPr>
          <p:cNvPr id="5" name="Rectangle 4"/>
          <p:cNvSpPr/>
          <p:nvPr/>
        </p:nvSpPr>
        <p:spPr>
          <a:xfrm>
            <a:off x="4740274" y="5093739"/>
            <a:ext cx="2543164"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Apatie</a:t>
            </a:r>
            <a:endParaRPr lang="ro-RO" sz="1600" b="1" dirty="0">
              <a:solidFill>
                <a:srgbClr val="FF0000"/>
              </a:solidFill>
              <a:cs typeface="Arial" panose="020B0604020202020204" pitchFamily="34" charset="0"/>
            </a:endParaRPr>
          </a:p>
        </p:txBody>
      </p:sp>
      <p:sp>
        <p:nvSpPr>
          <p:cNvPr id="8" name="Rectangle 7"/>
          <p:cNvSpPr/>
          <p:nvPr/>
        </p:nvSpPr>
        <p:spPr>
          <a:xfrm>
            <a:off x="4740274" y="4255420"/>
            <a:ext cx="2543165"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Lipsă poftă de mâncare</a:t>
            </a:r>
            <a:endParaRPr lang="ro-RO" sz="1600" b="1" dirty="0">
              <a:solidFill>
                <a:srgbClr val="FF0000"/>
              </a:solidFill>
              <a:cs typeface="Arial" panose="020B0604020202020204" pitchFamily="34" charset="0"/>
            </a:endParaRPr>
          </a:p>
        </p:txBody>
      </p:sp>
      <p:sp>
        <p:nvSpPr>
          <p:cNvPr id="10" name="Rectangle 9"/>
          <p:cNvSpPr/>
          <p:nvPr/>
        </p:nvSpPr>
        <p:spPr>
          <a:xfrm>
            <a:off x="4751798" y="3413226"/>
            <a:ext cx="2543164"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Febră mare</a:t>
            </a:r>
            <a:endParaRPr lang="ro-RO" sz="1600" b="1" dirty="0">
              <a:solidFill>
                <a:srgbClr val="FF0000"/>
              </a:solidFill>
              <a:cs typeface="Arial" panose="020B0604020202020204" pitchFamily="34" charset="0"/>
            </a:endParaRPr>
          </a:p>
        </p:txBody>
      </p:sp>
      <p:sp>
        <p:nvSpPr>
          <p:cNvPr id="11" name="Rectangle 10"/>
          <p:cNvSpPr/>
          <p:nvPr/>
        </p:nvSpPr>
        <p:spPr>
          <a:xfrm>
            <a:off x="4740275" y="1500450"/>
            <a:ext cx="2543165" cy="75670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Pete roșii albăstrui pe piele, în special în zona urechilor și a râtului</a:t>
            </a:r>
            <a:endParaRPr lang="ro-RO" sz="1600" b="1" dirty="0">
              <a:solidFill>
                <a:srgbClr val="FF0000"/>
              </a:solidFill>
              <a:cs typeface="Arial" panose="020B0604020202020204" pitchFamily="34" charset="0"/>
            </a:endParaRPr>
          </a:p>
        </p:txBody>
      </p:sp>
      <p:sp>
        <p:nvSpPr>
          <p:cNvPr id="24" name="Title 1"/>
          <p:cNvSpPr txBox="1">
            <a:spLocks/>
          </p:cNvSpPr>
          <p:nvPr/>
        </p:nvSpPr>
        <p:spPr>
          <a:xfrm>
            <a:off x="2485740" y="5774996"/>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27" name="Subtitle 2"/>
          <p:cNvSpPr txBox="1">
            <a:spLocks/>
          </p:cNvSpPr>
          <p:nvPr/>
        </p:nvSpPr>
        <p:spPr>
          <a:xfrm>
            <a:off x="1982098" y="0"/>
            <a:ext cx="10602685" cy="1201421"/>
          </a:xfrm>
          <a:prstGeom prst="rect">
            <a:avLst/>
          </a:prstGeom>
        </p:spPr>
        <p:txBody>
          <a:bodyPr vert="horz" lIns="91440" tIns="45720" rIns="91440" bIns="45720" rtlCol="0" anchor="t">
            <a:noAutofit/>
          </a:bodyPr>
          <a:lstStyle>
            <a:lvl1pPr marL="0" indent="0" algn="r" defTabSz="914400" rtl="0" eaLnBrk="1" latinLnBrk="0" hangingPunct="1">
              <a:lnSpc>
                <a:spcPct val="120000"/>
              </a:lnSpc>
              <a:spcBef>
                <a:spcPts val="1000"/>
              </a:spcBef>
              <a:buClr>
                <a:schemeClr val="accent1"/>
              </a:buClr>
              <a:buSzPct val="160000"/>
              <a:buFont typeface="Arial" panose="020B0604020202020204" pitchFamily="34" charset="0"/>
              <a:buNone/>
              <a:defRPr sz="2800" kern="1200" cap="all" baseline="0">
                <a:solidFill>
                  <a:schemeClr val="bg1">
                    <a:lumMod val="50000"/>
                  </a:schemeClr>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2000" kern="1200" cap="all"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800" kern="1200" cap="all" baseline="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9pPr>
          </a:lstStyle>
          <a:p>
            <a:pPr algn="just">
              <a:buClr>
                <a:srgbClr val="B80E0F"/>
              </a:buClr>
              <a:defRPr/>
            </a:pPr>
            <a:r>
              <a:rPr lang="ro-RO" sz="8000" dirty="0" smtClean="0">
                <a:solidFill>
                  <a:srgbClr val="C00000"/>
                </a:solidFill>
                <a:latin typeface="Impact" panose="020B0806030902050204"/>
              </a:rPr>
              <a:t>UITĂ-TE ȘI ANUNȚĂ !</a:t>
            </a:r>
            <a:endParaRPr lang="en-US" sz="8000" dirty="0">
              <a:solidFill>
                <a:srgbClr val="C00000"/>
              </a:solidFill>
              <a:latin typeface="Impact" panose="020B0806030902050204"/>
            </a:endParaRPr>
          </a:p>
        </p:txBody>
      </p:sp>
      <p:sp>
        <p:nvSpPr>
          <p:cNvPr id="43" name="Rectangle 42"/>
          <p:cNvSpPr/>
          <p:nvPr/>
        </p:nvSpPr>
        <p:spPr>
          <a:xfrm>
            <a:off x="163904" y="1498506"/>
            <a:ext cx="3979333"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4400" b="1" dirty="0" smtClean="0">
                <a:solidFill>
                  <a:srgbClr val="C00000"/>
                </a:solidFill>
                <a:latin typeface="Impact" panose="020B0806030902050204" pitchFamily="34" charset="0"/>
                <a:cs typeface="Arial" panose="020B0604020202020204" pitchFamily="34" charset="0"/>
              </a:rPr>
              <a:t>AI OBSERVAT LA PORC</a:t>
            </a:r>
            <a:endParaRPr lang="ro-RO" sz="4400" b="1" dirty="0">
              <a:solidFill>
                <a:srgbClr val="C00000"/>
              </a:solidFill>
              <a:latin typeface="Impact" panose="020B0806030902050204" pitchFamily="34" charset="0"/>
              <a:cs typeface="Arial" panose="020B0604020202020204" pitchFamily="34" charset="0"/>
            </a:endParaRPr>
          </a:p>
        </p:txBody>
      </p:sp>
      <p:cxnSp>
        <p:nvCxnSpPr>
          <p:cNvPr id="44" name="Straight Arrow Connector 43"/>
          <p:cNvCxnSpPr>
            <a:stCxn id="43" idx="3"/>
            <a:endCxn id="11" idx="1"/>
          </p:cNvCxnSpPr>
          <p:nvPr/>
        </p:nvCxnSpPr>
        <p:spPr>
          <a:xfrm flipV="1">
            <a:off x="4143237" y="1878803"/>
            <a:ext cx="597038" cy="13603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43" idx="3"/>
            <a:endCxn id="17" idx="1"/>
          </p:cNvCxnSpPr>
          <p:nvPr/>
        </p:nvCxnSpPr>
        <p:spPr>
          <a:xfrm flipV="1">
            <a:off x="4143237" y="2870405"/>
            <a:ext cx="613448" cy="3687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43" idx="3"/>
            <a:endCxn id="10" idx="1"/>
          </p:cNvCxnSpPr>
          <p:nvPr/>
        </p:nvCxnSpPr>
        <p:spPr>
          <a:xfrm>
            <a:off x="4143237" y="3239128"/>
            <a:ext cx="608561" cy="4577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43" idx="3"/>
            <a:endCxn id="8" idx="1"/>
          </p:cNvCxnSpPr>
          <p:nvPr/>
        </p:nvCxnSpPr>
        <p:spPr>
          <a:xfrm>
            <a:off x="4143237" y="3239128"/>
            <a:ext cx="597037" cy="12999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43" idx="3"/>
            <a:endCxn id="5" idx="1"/>
          </p:cNvCxnSpPr>
          <p:nvPr/>
        </p:nvCxnSpPr>
        <p:spPr>
          <a:xfrm>
            <a:off x="4143237" y="3239128"/>
            <a:ext cx="597037" cy="21382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11" idx="3"/>
            <a:endCxn id="4" idx="1"/>
          </p:cNvCxnSpPr>
          <p:nvPr/>
        </p:nvCxnSpPr>
        <p:spPr>
          <a:xfrm>
            <a:off x="7283440" y="1878803"/>
            <a:ext cx="740848" cy="14781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17" idx="3"/>
            <a:endCxn id="4" idx="1"/>
          </p:cNvCxnSpPr>
          <p:nvPr/>
        </p:nvCxnSpPr>
        <p:spPr>
          <a:xfrm>
            <a:off x="7299850" y="2870405"/>
            <a:ext cx="724438" cy="4865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10" idx="3"/>
            <a:endCxn id="4" idx="1"/>
          </p:cNvCxnSpPr>
          <p:nvPr/>
        </p:nvCxnSpPr>
        <p:spPr>
          <a:xfrm flipV="1">
            <a:off x="7294962" y="3356993"/>
            <a:ext cx="729326" cy="3398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8" idx="3"/>
            <a:endCxn id="4" idx="1"/>
          </p:cNvCxnSpPr>
          <p:nvPr/>
        </p:nvCxnSpPr>
        <p:spPr>
          <a:xfrm flipV="1">
            <a:off x="7283439" y="3356993"/>
            <a:ext cx="740849" cy="11820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5" idx="3"/>
            <a:endCxn id="4" idx="1"/>
          </p:cNvCxnSpPr>
          <p:nvPr/>
        </p:nvCxnSpPr>
        <p:spPr>
          <a:xfrm flipV="1">
            <a:off x="7283438" y="3356993"/>
            <a:ext cx="740850" cy="20203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8449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291176" y="1176865"/>
            <a:ext cx="9977958" cy="1142999"/>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o-RO" sz="3600" b="1" dirty="0" smtClean="0">
                <a:solidFill>
                  <a:srgbClr val="FF0000"/>
                </a:solidFill>
              </a:rPr>
              <a:t>PESTA PORCINĂ AFRICANĂ</a:t>
            </a:r>
            <a:br>
              <a:rPr lang="ro-RO" sz="3600" b="1" dirty="0" smtClean="0">
                <a:solidFill>
                  <a:srgbClr val="FF0000"/>
                </a:solidFill>
              </a:rPr>
            </a:br>
            <a:r>
              <a:rPr lang="ro-RO" sz="3600" b="1" dirty="0" smtClean="0">
                <a:solidFill>
                  <a:srgbClr val="FF0000"/>
                </a:solidFill>
              </a:rPr>
              <a:t>CEA MAI PERICULOASĂ BOALĂ LA PORC !!!</a:t>
            </a:r>
            <a:endParaRPr lang="en-US" sz="3600" b="1" dirty="0">
              <a:solidFill>
                <a:srgbClr val="FF0000"/>
              </a:solidFill>
            </a:endParaRPr>
          </a:p>
        </p:txBody>
      </p:sp>
      <p:sp>
        <p:nvSpPr>
          <p:cNvPr id="4" name="Title 1"/>
          <p:cNvSpPr txBox="1">
            <a:spLocks/>
          </p:cNvSpPr>
          <p:nvPr/>
        </p:nvSpPr>
        <p:spPr>
          <a:xfrm>
            <a:off x="1769533" y="2607733"/>
            <a:ext cx="10210800" cy="3420533"/>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285750" indent="-285750" algn="just">
              <a:buFont typeface="Arial" panose="020B0604020202020204" pitchFamily="34" charset="0"/>
              <a:buChar char="•"/>
            </a:pPr>
            <a:r>
              <a:rPr lang="ro-RO" sz="2400" b="1" dirty="0" smtClean="0">
                <a:solidFill>
                  <a:srgbClr val="C00000"/>
                </a:solidFill>
              </a:rPr>
              <a:t>VIRUSUL NU AFECTEAZĂ SĂNĂTATEA OMULUI!</a:t>
            </a:r>
          </a:p>
          <a:p>
            <a:pPr algn="just"/>
            <a:endParaRPr lang="ro-RO" sz="2400" b="1" dirty="0" smtClean="0">
              <a:solidFill>
                <a:srgbClr val="C00000"/>
              </a:solidFill>
            </a:endParaRPr>
          </a:p>
          <a:p>
            <a:pPr marL="285750" indent="-285750" algn="just">
              <a:buFont typeface="Arial" panose="020B0604020202020204" pitchFamily="34" charset="0"/>
              <a:buChar char="•"/>
            </a:pPr>
            <a:r>
              <a:rPr lang="ro-RO" sz="2400" b="1" dirty="0" smtClean="0">
                <a:solidFill>
                  <a:srgbClr val="C00000"/>
                </a:solidFill>
              </a:rPr>
              <a:t>NU EXIS</a:t>
            </a:r>
            <a:r>
              <a:rPr lang="en-US" sz="2400" b="1" dirty="0" smtClean="0">
                <a:solidFill>
                  <a:srgbClr val="C00000"/>
                </a:solidFill>
              </a:rPr>
              <a:t>T</a:t>
            </a:r>
            <a:r>
              <a:rPr lang="ro-RO" sz="2400" b="1" dirty="0" smtClean="0">
                <a:solidFill>
                  <a:srgbClr val="C00000"/>
                </a:solidFill>
              </a:rPr>
              <a:t>Ă</a:t>
            </a:r>
            <a:r>
              <a:rPr lang="en-US" sz="2400" b="1" dirty="0" smtClean="0">
                <a:solidFill>
                  <a:srgbClr val="C00000"/>
                </a:solidFill>
              </a:rPr>
              <a:t> VACCIN PENTRU ACEST VIRUS!</a:t>
            </a:r>
            <a:endParaRPr lang="ro-RO" sz="2400" b="1" dirty="0" smtClean="0">
              <a:solidFill>
                <a:srgbClr val="C00000"/>
              </a:solidFill>
            </a:endParaRPr>
          </a:p>
          <a:p>
            <a:pPr algn="just"/>
            <a:endParaRPr lang="en-US" sz="2400" b="1" dirty="0" smtClean="0">
              <a:solidFill>
                <a:srgbClr val="C00000"/>
              </a:solidFill>
            </a:endParaRPr>
          </a:p>
          <a:p>
            <a:pPr marL="285750" indent="-285750" algn="just">
              <a:buFont typeface="Arial" panose="020B0604020202020204" pitchFamily="34" charset="0"/>
              <a:buChar char="•"/>
            </a:pPr>
            <a:r>
              <a:rPr lang="en-US" sz="2400" b="1" dirty="0" smtClean="0">
                <a:solidFill>
                  <a:srgbClr val="C00000"/>
                </a:solidFill>
              </a:rPr>
              <a:t>VIRUSUL ESTE FOARTE PUTERNIC, MORTALITATEA PORCILOR FIIND DE 100%!</a:t>
            </a:r>
            <a:endParaRPr lang="ro-RO" sz="2400" b="1" dirty="0" smtClean="0">
              <a:solidFill>
                <a:srgbClr val="C00000"/>
              </a:solidFill>
            </a:endParaRPr>
          </a:p>
          <a:p>
            <a:pPr algn="just"/>
            <a:endParaRPr lang="ro-RO" sz="2400" b="1" dirty="0" smtClean="0">
              <a:solidFill>
                <a:srgbClr val="C00000"/>
              </a:solidFill>
            </a:endParaRPr>
          </a:p>
          <a:p>
            <a:pPr marL="285750" indent="-285750" algn="just">
              <a:buFont typeface="Arial" panose="020B0604020202020204" pitchFamily="34" charset="0"/>
              <a:buChar char="•"/>
            </a:pPr>
            <a:r>
              <a:rPr lang="ro-RO" sz="2400" b="1" dirty="0" smtClean="0">
                <a:solidFill>
                  <a:srgbClr val="C00000"/>
                </a:solidFill>
              </a:rPr>
              <a:t>PORCUL CONTAMINAT MOARE SIGUR!</a:t>
            </a:r>
          </a:p>
          <a:p>
            <a:pPr marL="285750" indent="-285750" algn="just">
              <a:buFont typeface="Arial" panose="020B0604020202020204" pitchFamily="34" charset="0"/>
              <a:buChar char="•"/>
            </a:pPr>
            <a:endParaRPr lang="en-US" sz="2400" b="1" dirty="0">
              <a:solidFill>
                <a:srgbClr val="C00000"/>
              </a:solidFill>
            </a:endParaRPr>
          </a:p>
        </p:txBody>
      </p:sp>
      <p:sp>
        <p:nvSpPr>
          <p:cNvPr id="5" name="Title 1"/>
          <p:cNvSpPr txBox="1">
            <a:spLocks/>
          </p:cNvSpPr>
          <p:nvPr/>
        </p:nvSpPr>
        <p:spPr>
          <a:xfrm>
            <a:off x="3026734" y="18334"/>
            <a:ext cx="6493933" cy="1065399"/>
          </a:xfrm>
          <a:prstGeom prst="rect">
            <a:avLst/>
          </a:prstGeom>
        </p:spPr>
        <p:txBody>
          <a:bodyPr vert="horz" lIns="91440" tIns="45720" rIns="91440" bIns="45720" rtlCol="0" anchor="b">
            <a:normAutofit fontScale="92500" lnSpcReduction="10000"/>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Tree>
    <p:extLst>
      <p:ext uri="{BB962C8B-B14F-4D97-AF65-F5344CB8AC3E}">
        <p14:creationId xmlns:p14="http://schemas.microsoft.com/office/powerpoint/2010/main" val="1812333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Rectangle 3"/>
          <p:cNvSpPr/>
          <p:nvPr/>
        </p:nvSpPr>
        <p:spPr>
          <a:xfrm>
            <a:off x="8024288" y="1616371"/>
            <a:ext cx="3979333" cy="3363378"/>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4400" b="1" dirty="0" smtClean="0">
                <a:solidFill>
                  <a:srgbClr val="C00000"/>
                </a:solidFill>
                <a:latin typeface="Impact" panose="020B0806030902050204" pitchFamily="34" charset="0"/>
                <a:cs typeface="Arial" panose="020B0604020202020204" pitchFamily="34" charset="0"/>
              </a:rPr>
              <a:t>ANUN</a:t>
            </a:r>
            <a:r>
              <a:rPr lang="ro-RO" sz="4400" b="1" dirty="0" smtClean="0">
                <a:solidFill>
                  <a:srgbClr val="C00000"/>
                </a:solidFill>
                <a:latin typeface="Impact" panose="020B0806030902050204" pitchFamily="34" charset="0"/>
                <a:cs typeface="Arial" panose="020B0604020202020204" pitchFamily="34" charset="0"/>
              </a:rPr>
              <a:t>ȚĂ MEDICUL VETERINAR!</a:t>
            </a:r>
            <a:endParaRPr lang="ro-RO" sz="4400" b="1" dirty="0">
              <a:solidFill>
                <a:srgbClr val="C00000"/>
              </a:solidFill>
              <a:latin typeface="Impact" panose="020B0806030902050204" pitchFamily="34" charset="0"/>
              <a:cs typeface="Arial" panose="020B0604020202020204" pitchFamily="34" charset="0"/>
            </a:endParaRPr>
          </a:p>
        </p:txBody>
      </p:sp>
      <p:sp>
        <p:nvSpPr>
          <p:cNvPr id="24" name="Title 1"/>
          <p:cNvSpPr txBox="1">
            <a:spLocks/>
          </p:cNvSpPr>
          <p:nvPr/>
        </p:nvSpPr>
        <p:spPr>
          <a:xfrm>
            <a:off x="2975934" y="5746716"/>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27" name="Subtitle 2"/>
          <p:cNvSpPr txBox="1">
            <a:spLocks/>
          </p:cNvSpPr>
          <p:nvPr/>
        </p:nvSpPr>
        <p:spPr>
          <a:xfrm>
            <a:off x="1982098" y="0"/>
            <a:ext cx="10602685" cy="1201421"/>
          </a:xfrm>
          <a:prstGeom prst="rect">
            <a:avLst/>
          </a:prstGeom>
        </p:spPr>
        <p:txBody>
          <a:bodyPr vert="horz" lIns="91440" tIns="45720" rIns="91440" bIns="45720" rtlCol="0" anchor="t">
            <a:noAutofit/>
          </a:bodyPr>
          <a:lstStyle>
            <a:lvl1pPr marL="0" indent="0" algn="r" defTabSz="914400" rtl="0" eaLnBrk="1" latinLnBrk="0" hangingPunct="1">
              <a:lnSpc>
                <a:spcPct val="120000"/>
              </a:lnSpc>
              <a:spcBef>
                <a:spcPts val="1000"/>
              </a:spcBef>
              <a:buClr>
                <a:schemeClr val="accent1"/>
              </a:buClr>
              <a:buSzPct val="160000"/>
              <a:buFont typeface="Arial" panose="020B0604020202020204" pitchFamily="34" charset="0"/>
              <a:buNone/>
              <a:defRPr sz="2800" kern="1200" cap="all" baseline="0">
                <a:solidFill>
                  <a:schemeClr val="bg1">
                    <a:lumMod val="50000"/>
                  </a:schemeClr>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2000" kern="1200" cap="all"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800" kern="1200" cap="all" baseline="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9pPr>
          </a:lstStyle>
          <a:p>
            <a:pPr algn="just">
              <a:buClr>
                <a:srgbClr val="B80E0F"/>
              </a:buClr>
              <a:defRPr/>
            </a:pPr>
            <a:r>
              <a:rPr lang="ro-RO" sz="8000" dirty="0" smtClean="0">
                <a:solidFill>
                  <a:srgbClr val="C00000"/>
                </a:solidFill>
                <a:latin typeface="Impact" panose="020B0806030902050204"/>
              </a:rPr>
              <a:t>UITĂ-TE ȘI ANUNȚĂ !</a:t>
            </a:r>
            <a:endParaRPr lang="en-US" sz="8000" dirty="0">
              <a:solidFill>
                <a:srgbClr val="C00000"/>
              </a:solidFill>
              <a:latin typeface="Impact" panose="020B0806030902050204"/>
            </a:endParaRPr>
          </a:p>
        </p:txBody>
      </p:sp>
      <p:sp>
        <p:nvSpPr>
          <p:cNvPr id="43" name="Rectangle 42"/>
          <p:cNvSpPr/>
          <p:nvPr/>
        </p:nvSpPr>
        <p:spPr>
          <a:xfrm>
            <a:off x="163904" y="1498506"/>
            <a:ext cx="6142628"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4400" b="1" dirty="0" smtClean="0">
                <a:solidFill>
                  <a:srgbClr val="C00000"/>
                </a:solidFill>
                <a:latin typeface="Impact" panose="020B0806030902050204" pitchFamily="34" charset="0"/>
                <a:cs typeface="Arial" panose="020B0604020202020204" pitchFamily="34" charset="0"/>
              </a:rPr>
              <a:t>AI VĂZUT VREUN  CADAVRU DE ANIMAL ?</a:t>
            </a:r>
            <a:endParaRPr lang="ro-RO" sz="4400" b="1" dirty="0">
              <a:solidFill>
                <a:srgbClr val="C00000"/>
              </a:solidFill>
              <a:latin typeface="Impact" panose="020B0806030902050204" pitchFamily="34" charset="0"/>
              <a:cs typeface="Arial" panose="020B0604020202020204" pitchFamily="34" charset="0"/>
            </a:endParaRPr>
          </a:p>
        </p:txBody>
      </p:sp>
      <p:sp>
        <p:nvSpPr>
          <p:cNvPr id="21" name="Right Arrow 20"/>
          <p:cNvSpPr/>
          <p:nvPr/>
        </p:nvSpPr>
        <p:spPr>
          <a:xfrm>
            <a:off x="6306533" y="2959438"/>
            <a:ext cx="1640264" cy="5593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black"/>
              </a:solidFill>
            </a:endParaRPr>
          </a:p>
        </p:txBody>
      </p:sp>
    </p:spTree>
    <p:extLst>
      <p:ext uri="{BB962C8B-B14F-4D97-AF65-F5344CB8AC3E}">
        <p14:creationId xmlns:p14="http://schemas.microsoft.com/office/powerpoint/2010/main" val="1858551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PORCUL SE UCIDE DOAR SUB SUPRAVEGHEREA MEDICULUI VETERINAR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29313180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CONTACTAȚI IMEDIAT MEDICUL VETERINAR </a:t>
            </a:r>
          </a:p>
          <a:p>
            <a:pPr algn="ctr" defTabSz="457200"/>
            <a:r>
              <a:rPr lang="ro-RO" sz="5400" b="1" dirty="0" smtClean="0">
                <a:solidFill>
                  <a:srgbClr val="C00000"/>
                </a:solidFill>
                <a:latin typeface="Impact" panose="020B0806030902050204" pitchFamily="34" charset="0"/>
                <a:cs typeface="Arial" panose="020B0604020202020204" pitchFamily="34" charset="0"/>
              </a:rPr>
              <a:t>DACĂ VEDEȚI UN CADAVRU DE MISTREȚ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1197084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NU DEPLASAȚI ANIMALELE DIN GOSPODĂRIE ȘI TINEȚI-LE ÎNCHISE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33089676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259497" y="5485382"/>
            <a:ext cx="8355085" cy="1209332"/>
          </a:xfrm>
          <a:prstGeom prst="rect">
            <a:avLst/>
          </a:prstGeom>
        </p:spPr>
        <p:txBody>
          <a:bodyPr vert="horz" lIns="91440" tIns="45720" rIns="91440" bIns="45720" rtlCol="0" anchor="b">
            <a:normAutofit fontScale="62500" lnSpcReduction="20000"/>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ANUNȚĂ MEDICUL VETERINAR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smtClean="0">
                <a:solidFill>
                  <a:srgbClr val="C00000"/>
                </a:solidFill>
                <a:latin typeface="Impact" panose="020B0806030902050204" pitchFamily="34" charset="0"/>
                <a:cs typeface="Arial" panose="020B0604020202020204" pitchFamily="34" charset="0"/>
              </a:rPr>
              <a:t>NU SACRIFICA  </a:t>
            </a:r>
            <a:r>
              <a:rPr lang="ro-RO" sz="5400" b="1" dirty="0" smtClean="0">
                <a:solidFill>
                  <a:srgbClr val="C00000"/>
                </a:solidFill>
                <a:latin typeface="Impact" panose="020B0806030902050204" pitchFamily="34" charset="0"/>
                <a:cs typeface="Arial" panose="020B0604020202020204" pitchFamily="34" charset="0"/>
              </a:rPr>
              <a:t>ANIMALUL !</a:t>
            </a:r>
          </a:p>
          <a:p>
            <a:pPr algn="ctr" defTabSz="457200"/>
            <a:endParaRPr lang="ro-RO" sz="5400" b="1" dirty="0" smtClean="0">
              <a:solidFill>
                <a:srgbClr val="C00000"/>
              </a:solidFill>
              <a:latin typeface="Impact" panose="020B0806030902050204" pitchFamily="34" charset="0"/>
              <a:cs typeface="Arial" panose="020B0604020202020204" pitchFamily="34" charset="0"/>
            </a:endParaRPr>
          </a:p>
          <a:p>
            <a:pPr algn="ctr" defTabSz="457200"/>
            <a:r>
              <a:rPr lang="ro-RO" sz="5400" b="1" dirty="0" smtClean="0">
                <a:solidFill>
                  <a:srgbClr val="C00000"/>
                </a:solidFill>
                <a:latin typeface="Impact" panose="020B0806030902050204" pitchFamily="34" charset="0"/>
                <a:cs typeface="Arial" panose="020B0604020202020204" pitchFamily="34" charset="0"/>
              </a:rPr>
              <a:t>VEI PRIMI DESPĂGUBIRI !</a:t>
            </a:r>
            <a:endParaRPr lang="ro-RO" sz="5400" b="1" dirty="0">
              <a:solidFill>
                <a:srgbClr val="C00000"/>
              </a:solidFill>
              <a:latin typeface="Impact" panose="020B0806030902050204" pitchFamily="34" charset="0"/>
              <a:cs typeface="Arial" panose="020B0604020202020204" pitchFamily="34" charset="0"/>
            </a:endParaRPr>
          </a:p>
        </p:txBody>
      </p:sp>
      <p:sp>
        <p:nvSpPr>
          <p:cNvPr id="4" name="Title 1"/>
          <p:cNvSpPr txBox="1">
            <a:spLocks/>
          </p:cNvSpPr>
          <p:nvPr/>
        </p:nvSpPr>
        <p:spPr>
          <a:xfrm>
            <a:off x="2826676" y="1890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Tree>
    <p:extLst>
      <p:ext uri="{BB962C8B-B14F-4D97-AF65-F5344CB8AC3E}">
        <p14:creationId xmlns:p14="http://schemas.microsoft.com/office/powerpoint/2010/main" val="3671167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NU CONSUMA CARNEA </a:t>
            </a:r>
          </a:p>
          <a:p>
            <a:pPr algn="ctr" defTabSz="457200"/>
            <a:r>
              <a:rPr lang="ro-RO" sz="5400" b="1" dirty="0" smtClean="0">
                <a:solidFill>
                  <a:srgbClr val="C00000"/>
                </a:solidFill>
                <a:latin typeface="Impact" panose="020B0806030902050204" pitchFamily="34" charset="0"/>
                <a:cs typeface="Arial" panose="020B0604020202020204" pitchFamily="34" charset="0"/>
              </a:rPr>
              <a:t>DE LA ANIMALUL CONTAMINAT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27101302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NU ARUNCA RESTURI PE CÂMP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25519126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NU HRĂNI PORCII CU RESTURI ALIMENTARE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34494299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ASIGURAȚI-VĂ CĂ PORCII DUMNEAVOASTRĂ NU INTRĂ ÎN CONTACT CU PORCII MISTREȚI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893976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ASIGURAȚI-VĂ CĂ PORCII DUMNEAVOASTRĂ NU INTRĂ ÎN CONTACT CU ALȚI </a:t>
            </a:r>
            <a:r>
              <a:rPr lang="ro-RO" sz="5400" b="1" smtClean="0">
                <a:solidFill>
                  <a:srgbClr val="C00000"/>
                </a:solidFill>
                <a:latin typeface="Impact" panose="020B0806030902050204" pitchFamily="34" charset="0"/>
                <a:cs typeface="Arial" panose="020B0604020202020204" pitchFamily="34" charset="0"/>
              </a:rPr>
              <a:t>PORCI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2233099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291176" y="1176865"/>
            <a:ext cx="9977958" cy="1142999"/>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o-RO" sz="3600" b="1" dirty="0" smtClean="0">
                <a:solidFill>
                  <a:srgbClr val="FF0000"/>
                </a:solidFill>
              </a:rPr>
              <a:t>PESTA PORCINĂ AFRICANĂ</a:t>
            </a:r>
            <a:br>
              <a:rPr lang="ro-RO" sz="3600" b="1" dirty="0" smtClean="0">
                <a:solidFill>
                  <a:srgbClr val="FF0000"/>
                </a:solidFill>
              </a:rPr>
            </a:br>
            <a:r>
              <a:rPr lang="ro-RO" sz="3600" b="1" dirty="0" smtClean="0">
                <a:solidFill>
                  <a:srgbClr val="FF0000"/>
                </a:solidFill>
              </a:rPr>
              <a:t>CEA MAI PERICULOASĂ BOALĂ LA PORC !!!</a:t>
            </a:r>
            <a:endParaRPr lang="en-US" sz="3600" b="1" dirty="0">
              <a:solidFill>
                <a:srgbClr val="FF0000"/>
              </a:solidFill>
            </a:endParaRPr>
          </a:p>
        </p:txBody>
      </p:sp>
      <p:sp>
        <p:nvSpPr>
          <p:cNvPr id="4" name="Title 1"/>
          <p:cNvSpPr txBox="1">
            <a:spLocks/>
          </p:cNvSpPr>
          <p:nvPr/>
        </p:nvSpPr>
        <p:spPr>
          <a:xfrm>
            <a:off x="1291175" y="2607733"/>
            <a:ext cx="10689158" cy="4123267"/>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285750" indent="-285750" algn="just">
              <a:buFont typeface="Arial" panose="020B0604020202020204" pitchFamily="34" charset="0"/>
              <a:buChar char="•"/>
            </a:pPr>
            <a:endParaRPr lang="en-US" sz="2400" b="1" dirty="0">
              <a:solidFill>
                <a:srgbClr val="C00000"/>
              </a:solidFill>
            </a:endParaRPr>
          </a:p>
        </p:txBody>
      </p:sp>
      <p:sp>
        <p:nvSpPr>
          <p:cNvPr id="5" name="Title 1"/>
          <p:cNvSpPr txBox="1">
            <a:spLocks/>
          </p:cNvSpPr>
          <p:nvPr/>
        </p:nvSpPr>
        <p:spPr>
          <a:xfrm>
            <a:off x="3026734" y="18334"/>
            <a:ext cx="6493933" cy="1065399"/>
          </a:xfrm>
          <a:prstGeom prst="rect">
            <a:avLst/>
          </a:prstGeom>
        </p:spPr>
        <p:txBody>
          <a:bodyPr vert="horz" lIns="91440" tIns="45720" rIns="91440" bIns="45720" rtlCol="0" anchor="b">
            <a:normAutofit fontScale="92500" lnSpcReduction="10000"/>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6" name="Rectangle 5"/>
          <p:cNvSpPr/>
          <p:nvPr/>
        </p:nvSpPr>
        <p:spPr>
          <a:xfrm>
            <a:off x="1676401" y="2329795"/>
            <a:ext cx="9694333" cy="3970318"/>
          </a:xfrm>
          <a:prstGeom prst="rect">
            <a:avLst/>
          </a:prstGeom>
        </p:spPr>
        <p:txBody>
          <a:bodyPr wrap="square">
            <a:spAutoFit/>
          </a:bodyPr>
          <a:lstStyle/>
          <a:p>
            <a:r>
              <a:rPr lang="en-US" sz="2800" dirty="0" err="1"/>
              <a:t>Virusul</a:t>
            </a:r>
            <a:r>
              <a:rPr lang="en-US" sz="2800" dirty="0"/>
              <a:t> </a:t>
            </a:r>
            <a:r>
              <a:rPr lang="en-US" sz="2800" dirty="0" err="1" smtClean="0"/>
              <a:t>rezist</a:t>
            </a:r>
            <a:r>
              <a:rPr lang="ro-RO" sz="2800" dirty="0" smtClean="0"/>
              <a:t>ă:</a:t>
            </a:r>
          </a:p>
          <a:p>
            <a:endParaRPr lang="en-US" sz="2800" dirty="0"/>
          </a:p>
          <a:p>
            <a:pPr marL="285750" indent="-285750">
              <a:buFont typeface="Arial" panose="020B0604020202020204" pitchFamily="34" charset="0"/>
              <a:buChar char="•"/>
            </a:pPr>
            <a:r>
              <a:rPr lang="en-US" sz="2800" dirty="0" smtClean="0"/>
              <a:t> </a:t>
            </a:r>
            <a:r>
              <a:rPr lang="en-US" sz="2800" dirty="0"/>
              <a:t>6-10 </a:t>
            </a:r>
            <a:r>
              <a:rPr lang="en-US" sz="2800" dirty="0" err="1"/>
              <a:t>zile</a:t>
            </a:r>
            <a:r>
              <a:rPr lang="en-US" sz="2800" dirty="0"/>
              <a:t> </a:t>
            </a:r>
            <a:r>
              <a:rPr lang="en-US" sz="2800" dirty="0" err="1"/>
              <a:t>în</a:t>
            </a:r>
            <a:r>
              <a:rPr lang="en-US" sz="2800" dirty="0"/>
              <a:t> </a:t>
            </a:r>
            <a:r>
              <a:rPr lang="en-US" sz="2800" dirty="0" err="1"/>
              <a:t>fecalele</a:t>
            </a:r>
            <a:r>
              <a:rPr lang="en-US" sz="2800" dirty="0"/>
              <a:t> de </a:t>
            </a:r>
            <a:r>
              <a:rPr lang="en-US" sz="2800" dirty="0" err="1"/>
              <a:t>porc</a:t>
            </a:r>
            <a:r>
              <a:rPr lang="en-US" sz="2800" dirty="0" smtClean="0"/>
              <a:t>;</a:t>
            </a:r>
            <a:endParaRPr lang="ro-RO" sz="2800" dirty="0" smtClean="0"/>
          </a:p>
          <a:p>
            <a:pPr marL="285750" indent="-285750">
              <a:buFont typeface="Arial" panose="020B0604020202020204" pitchFamily="34" charset="0"/>
              <a:buChar char="•"/>
            </a:pPr>
            <a:r>
              <a:rPr lang="en-US" sz="2800" dirty="0" smtClean="0"/>
              <a:t>10 </a:t>
            </a:r>
            <a:r>
              <a:rPr lang="en-US" sz="2800" dirty="0" err="1"/>
              <a:t>săptămâni</a:t>
            </a:r>
            <a:r>
              <a:rPr lang="en-US" sz="2800" dirty="0"/>
              <a:t> </a:t>
            </a:r>
            <a:r>
              <a:rPr lang="en-US" sz="2800" dirty="0" err="1"/>
              <a:t>în</a:t>
            </a:r>
            <a:r>
              <a:rPr lang="en-US" sz="2800" dirty="0"/>
              <a:t> </a:t>
            </a:r>
            <a:r>
              <a:rPr lang="en-US" sz="2800" dirty="0" err="1"/>
              <a:t>cadavre</a:t>
            </a:r>
            <a:r>
              <a:rPr lang="en-US" sz="2800" dirty="0"/>
              <a:t>;</a:t>
            </a:r>
          </a:p>
          <a:p>
            <a:pPr marL="285750" indent="-285750">
              <a:buFont typeface="Arial" panose="020B0604020202020204" pitchFamily="34" charset="0"/>
              <a:buChar char="•"/>
            </a:pPr>
            <a:r>
              <a:rPr lang="en-US" sz="2800" dirty="0" smtClean="0"/>
              <a:t>3-6 </a:t>
            </a:r>
            <a:r>
              <a:rPr lang="en-US" sz="2800" dirty="0" err="1"/>
              <a:t>luni</a:t>
            </a:r>
            <a:r>
              <a:rPr lang="en-US" sz="2800" dirty="0"/>
              <a:t> </a:t>
            </a:r>
            <a:r>
              <a:rPr lang="en-US" sz="2800" dirty="0" err="1"/>
              <a:t>în</a:t>
            </a:r>
            <a:r>
              <a:rPr lang="en-US" sz="2800" dirty="0"/>
              <a:t> </a:t>
            </a:r>
            <a:r>
              <a:rPr lang="en-US" sz="2800" dirty="0" err="1"/>
              <a:t>carnea</a:t>
            </a:r>
            <a:r>
              <a:rPr lang="en-US" sz="2800" dirty="0"/>
              <a:t> </a:t>
            </a:r>
            <a:r>
              <a:rPr lang="en-US" sz="2800" dirty="0" err="1"/>
              <a:t>sărată</a:t>
            </a:r>
            <a:r>
              <a:rPr lang="en-US" sz="2800" dirty="0"/>
              <a:t> </a:t>
            </a:r>
            <a:r>
              <a:rPr lang="en-US" sz="2800" dirty="0" err="1"/>
              <a:t>şi</a:t>
            </a:r>
            <a:r>
              <a:rPr lang="en-US" sz="2800" dirty="0"/>
              <a:t> </a:t>
            </a:r>
            <a:r>
              <a:rPr lang="en-US" sz="2800" dirty="0" err="1"/>
              <a:t>afumată</a:t>
            </a:r>
            <a:r>
              <a:rPr lang="en-US" sz="2800" dirty="0"/>
              <a:t>;</a:t>
            </a:r>
          </a:p>
          <a:p>
            <a:pPr marL="285750" indent="-285750">
              <a:buFont typeface="Arial" panose="020B0604020202020204" pitchFamily="34" charset="0"/>
              <a:buChar char="•"/>
            </a:pPr>
            <a:r>
              <a:rPr lang="en-US" sz="2800" dirty="0" smtClean="0"/>
              <a:t>6-12 </a:t>
            </a:r>
            <a:r>
              <a:rPr lang="en-US" sz="2800" dirty="0" err="1"/>
              <a:t>luni</a:t>
            </a:r>
            <a:r>
              <a:rPr lang="en-US" sz="2800" dirty="0"/>
              <a:t> </a:t>
            </a:r>
            <a:r>
              <a:rPr lang="en-US" sz="2800" dirty="0" err="1"/>
              <a:t>în</a:t>
            </a:r>
            <a:r>
              <a:rPr lang="en-US" sz="2800" dirty="0"/>
              <a:t> </a:t>
            </a:r>
            <a:r>
              <a:rPr lang="en-US" sz="2800" dirty="0" err="1"/>
              <a:t>corpul</a:t>
            </a:r>
            <a:r>
              <a:rPr lang="en-US" sz="2800" dirty="0"/>
              <a:t> </a:t>
            </a:r>
            <a:r>
              <a:rPr lang="en-US" sz="2800" dirty="0" err="1" smtClean="0"/>
              <a:t>căpuşelor</a:t>
            </a:r>
            <a:r>
              <a:rPr lang="en-US" sz="2800" dirty="0" smtClean="0"/>
              <a:t> din </a:t>
            </a:r>
            <a:r>
              <a:rPr lang="en-US" sz="2800" dirty="0" err="1" smtClean="0"/>
              <a:t>genul</a:t>
            </a:r>
            <a:r>
              <a:rPr lang="en-US" sz="2800" dirty="0" smtClean="0"/>
              <a:t> </a:t>
            </a:r>
            <a:r>
              <a:rPr lang="en-US" sz="2800" dirty="0" err="1" smtClean="0"/>
              <a:t>Ornithodoros</a:t>
            </a:r>
            <a:r>
              <a:rPr lang="en-US" sz="2800" dirty="0" smtClean="0"/>
              <a:t>;</a:t>
            </a:r>
            <a:endParaRPr lang="en-US" sz="2800" dirty="0"/>
          </a:p>
          <a:p>
            <a:pPr marL="285750" indent="-285750">
              <a:buFont typeface="Arial" panose="020B0604020202020204" pitchFamily="34" charset="0"/>
              <a:buChar char="•"/>
            </a:pPr>
            <a:r>
              <a:rPr lang="en-US" sz="2800" dirty="0" smtClean="0"/>
              <a:t>18 </a:t>
            </a:r>
            <a:r>
              <a:rPr lang="en-US" sz="2800" dirty="0" err="1"/>
              <a:t>luni</a:t>
            </a:r>
            <a:r>
              <a:rPr lang="en-US" sz="2800" dirty="0"/>
              <a:t> </a:t>
            </a:r>
            <a:r>
              <a:rPr lang="en-US" sz="2800" dirty="0" err="1"/>
              <a:t>în</a:t>
            </a:r>
            <a:r>
              <a:rPr lang="en-US" sz="2800" dirty="0"/>
              <a:t> </a:t>
            </a:r>
            <a:r>
              <a:rPr lang="en-US" sz="2800" dirty="0" err="1" smtClean="0"/>
              <a:t>sâ</a:t>
            </a:r>
            <a:r>
              <a:rPr lang="ro-RO" sz="2800" dirty="0" smtClean="0"/>
              <a:t>n</a:t>
            </a:r>
            <a:r>
              <a:rPr lang="en-US" sz="2800" dirty="0" err="1" smtClean="0"/>
              <a:t>ge</a:t>
            </a:r>
            <a:r>
              <a:rPr lang="en-US" sz="2800" dirty="0" smtClean="0"/>
              <a:t> </a:t>
            </a:r>
            <a:r>
              <a:rPr lang="en-US" sz="2800" dirty="0"/>
              <a:t>la </a:t>
            </a:r>
            <a:r>
              <a:rPr lang="en-US" sz="2800" dirty="0" err="1"/>
              <a:t>temperatura</a:t>
            </a:r>
            <a:r>
              <a:rPr lang="en-US" sz="2800" dirty="0"/>
              <a:t> de 4ºC;</a:t>
            </a:r>
          </a:p>
          <a:p>
            <a:pPr marL="285750" indent="-285750">
              <a:buFont typeface="Arial" panose="020B0604020202020204" pitchFamily="34" charset="0"/>
              <a:buChar char="•"/>
            </a:pPr>
            <a:r>
              <a:rPr lang="en-US" sz="2800" dirty="0" smtClean="0"/>
              <a:t>6 </a:t>
            </a:r>
            <a:r>
              <a:rPr lang="en-US" sz="2800" dirty="0" err="1"/>
              <a:t>ani</a:t>
            </a:r>
            <a:r>
              <a:rPr lang="en-US" sz="2800" dirty="0"/>
              <a:t> </a:t>
            </a:r>
            <a:r>
              <a:rPr lang="en-US" sz="2800" dirty="0" err="1"/>
              <a:t>în</a:t>
            </a:r>
            <a:r>
              <a:rPr lang="en-US" sz="2800" dirty="0"/>
              <a:t> </a:t>
            </a:r>
            <a:r>
              <a:rPr lang="en-US" sz="2800" dirty="0" err="1"/>
              <a:t>sângele</a:t>
            </a:r>
            <a:r>
              <a:rPr lang="en-US" sz="2800" dirty="0"/>
              <a:t> </a:t>
            </a:r>
            <a:r>
              <a:rPr lang="en-US" sz="2800" dirty="0" err="1"/>
              <a:t>congelat</a:t>
            </a:r>
            <a:r>
              <a:rPr lang="en-US" sz="2800" dirty="0"/>
              <a:t>;</a:t>
            </a:r>
          </a:p>
          <a:p>
            <a:pPr marL="285750" indent="-285750">
              <a:buFont typeface="Arial" panose="020B0604020202020204" pitchFamily="34" charset="0"/>
              <a:buChar char="•"/>
            </a:pPr>
            <a:r>
              <a:rPr lang="ro-RO" sz="2800" dirty="0" smtClean="0"/>
              <a:t>Peste doi ani</a:t>
            </a:r>
            <a:r>
              <a:rPr lang="en-US" sz="2800" dirty="0" smtClean="0"/>
              <a:t> </a:t>
            </a:r>
            <a:r>
              <a:rPr lang="en-US" sz="2800" dirty="0" err="1"/>
              <a:t>în</a:t>
            </a:r>
            <a:r>
              <a:rPr lang="en-US" sz="2800" dirty="0"/>
              <a:t> </a:t>
            </a:r>
            <a:r>
              <a:rPr lang="en-US" sz="2800" dirty="0" err="1"/>
              <a:t>carnea</a:t>
            </a:r>
            <a:r>
              <a:rPr lang="en-US" sz="2800" dirty="0"/>
              <a:t> </a:t>
            </a:r>
            <a:r>
              <a:rPr lang="en-US" sz="2800" dirty="0" err="1"/>
              <a:t>congelată</a:t>
            </a:r>
            <a:r>
              <a:rPr lang="en-US" sz="2800" dirty="0"/>
              <a:t>.</a:t>
            </a:r>
          </a:p>
        </p:txBody>
      </p:sp>
    </p:spTree>
    <p:extLst>
      <p:ext uri="{BB962C8B-B14F-4D97-AF65-F5344CB8AC3E}">
        <p14:creationId xmlns:p14="http://schemas.microsoft.com/office/powerpoint/2010/main" val="2281377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291176" y="1176865"/>
            <a:ext cx="9977958" cy="1142999"/>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o-RO" sz="3600" b="1" dirty="0" smtClean="0">
                <a:solidFill>
                  <a:srgbClr val="FF0000"/>
                </a:solidFill>
              </a:rPr>
              <a:t>PESTA PORCINĂ AFRICANĂ</a:t>
            </a:r>
            <a:br>
              <a:rPr lang="ro-RO" sz="3600" b="1" dirty="0" smtClean="0">
                <a:solidFill>
                  <a:srgbClr val="FF0000"/>
                </a:solidFill>
              </a:rPr>
            </a:br>
            <a:r>
              <a:rPr lang="ro-RO" sz="3600" b="1" dirty="0" smtClean="0">
                <a:solidFill>
                  <a:srgbClr val="FF0000"/>
                </a:solidFill>
              </a:rPr>
              <a:t>CEA MAI PERICULOASĂ BOALĂ LA PORC !!!</a:t>
            </a:r>
            <a:endParaRPr lang="en-US" sz="3600" b="1" dirty="0">
              <a:solidFill>
                <a:srgbClr val="FF0000"/>
              </a:solidFill>
            </a:endParaRPr>
          </a:p>
        </p:txBody>
      </p:sp>
      <p:sp>
        <p:nvSpPr>
          <p:cNvPr id="4" name="Title 1"/>
          <p:cNvSpPr txBox="1">
            <a:spLocks/>
          </p:cNvSpPr>
          <p:nvPr/>
        </p:nvSpPr>
        <p:spPr>
          <a:xfrm>
            <a:off x="2784389" y="3158067"/>
            <a:ext cx="9187477" cy="1644592"/>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en-US" sz="2800" b="1" dirty="0" err="1">
                <a:solidFill>
                  <a:schemeClr val="tx1"/>
                </a:solidFill>
              </a:rPr>
              <a:t>Virusul</a:t>
            </a:r>
            <a:r>
              <a:rPr lang="en-US" sz="2800" b="1" dirty="0">
                <a:solidFill>
                  <a:schemeClr val="tx1"/>
                </a:solidFill>
              </a:rPr>
              <a:t> </a:t>
            </a:r>
            <a:r>
              <a:rPr lang="en-US" sz="2800" b="1" dirty="0" err="1">
                <a:solidFill>
                  <a:schemeClr val="tx1"/>
                </a:solidFill>
              </a:rPr>
              <a:t>este</a:t>
            </a:r>
            <a:r>
              <a:rPr lang="en-US" sz="2800" b="1" dirty="0">
                <a:solidFill>
                  <a:schemeClr val="tx1"/>
                </a:solidFill>
              </a:rPr>
              <a:t> </a:t>
            </a:r>
            <a:r>
              <a:rPr lang="en-US" sz="2800" b="1" dirty="0" err="1" smtClean="0">
                <a:solidFill>
                  <a:schemeClr val="tx1"/>
                </a:solidFill>
              </a:rPr>
              <a:t>inactivat</a:t>
            </a:r>
            <a:r>
              <a:rPr lang="ro-RO" sz="2800" b="1" dirty="0" smtClean="0">
                <a:solidFill>
                  <a:schemeClr val="tx1"/>
                </a:solidFill>
              </a:rPr>
              <a:t> de </a:t>
            </a:r>
            <a:r>
              <a:rPr lang="en-US" sz="2800" b="1" dirty="0" smtClean="0">
                <a:solidFill>
                  <a:schemeClr val="tx1"/>
                </a:solidFill>
              </a:rPr>
              <a:t>la </a:t>
            </a:r>
            <a:r>
              <a:rPr lang="ro-RO" sz="2800" b="1" dirty="0" smtClean="0">
                <a:solidFill>
                  <a:schemeClr val="tx1"/>
                </a:solidFill>
              </a:rPr>
              <a:t>80</a:t>
            </a:r>
            <a:r>
              <a:rPr lang="en-US" sz="2800" b="1" dirty="0" smtClean="0">
                <a:solidFill>
                  <a:schemeClr val="tx1"/>
                </a:solidFill>
              </a:rPr>
              <a:t>ºC</a:t>
            </a:r>
            <a:r>
              <a:rPr lang="ro-RO" sz="2800" b="1" dirty="0" smtClean="0">
                <a:solidFill>
                  <a:schemeClr val="tx1"/>
                </a:solidFill>
              </a:rPr>
              <a:t>.</a:t>
            </a:r>
          </a:p>
          <a:p>
            <a:pPr algn="just"/>
            <a:endParaRPr lang="en-US" sz="2800" dirty="0" smtClean="0">
              <a:solidFill>
                <a:schemeClr val="tx1"/>
              </a:solidFill>
            </a:endParaRPr>
          </a:p>
        </p:txBody>
      </p:sp>
      <p:sp>
        <p:nvSpPr>
          <p:cNvPr id="5" name="Title 1"/>
          <p:cNvSpPr txBox="1">
            <a:spLocks/>
          </p:cNvSpPr>
          <p:nvPr/>
        </p:nvSpPr>
        <p:spPr>
          <a:xfrm>
            <a:off x="3026734" y="18334"/>
            <a:ext cx="6493933" cy="1065399"/>
          </a:xfrm>
          <a:prstGeom prst="rect">
            <a:avLst/>
          </a:prstGeom>
        </p:spPr>
        <p:txBody>
          <a:bodyPr vert="horz" lIns="91440" tIns="45720" rIns="91440" bIns="45720" rtlCol="0" anchor="b">
            <a:normAutofit fontScale="92500" lnSpcReduction="10000"/>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Tree>
    <p:extLst>
      <p:ext uri="{BB962C8B-B14F-4D97-AF65-F5344CB8AC3E}">
        <p14:creationId xmlns:p14="http://schemas.microsoft.com/office/powerpoint/2010/main" val="1028246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59576" y="1024467"/>
            <a:ext cx="8894223" cy="999066"/>
          </a:xfrm>
        </p:spPr>
        <p:txBody>
          <a:bodyPr>
            <a:normAutofit fontScale="90000"/>
          </a:bodyPr>
          <a:lstStyle/>
          <a:p>
            <a:pPr algn="ctr"/>
            <a:r>
              <a:rPr lang="ro-RO" sz="3600" b="1" dirty="0" smtClean="0">
                <a:solidFill>
                  <a:srgbClr val="FF0000"/>
                </a:solidFill>
              </a:rPr>
              <a:t>PESTA PORCINĂ AFRICANĂ</a:t>
            </a:r>
            <a:br>
              <a:rPr lang="ro-RO" sz="3600" b="1" dirty="0" smtClean="0">
                <a:solidFill>
                  <a:srgbClr val="FF0000"/>
                </a:solidFill>
              </a:rPr>
            </a:br>
            <a:r>
              <a:rPr lang="ro-RO" sz="3600" b="1" dirty="0" smtClean="0">
                <a:solidFill>
                  <a:srgbClr val="FF0000"/>
                </a:solidFill>
              </a:rPr>
              <a:t>CEA MAI PERICULOASĂ BOALĂ LA PORC !!!</a:t>
            </a:r>
            <a:endParaRPr lang="en-US" sz="3600" b="1" dirty="0">
              <a:solidFill>
                <a:srgbClr val="FF0000"/>
              </a:solidFill>
            </a:endParaRPr>
          </a:p>
        </p:txBody>
      </p:sp>
      <p:sp>
        <p:nvSpPr>
          <p:cNvPr id="17" name="Rectangle 16"/>
          <p:cNvSpPr/>
          <p:nvPr/>
        </p:nvSpPr>
        <p:spPr>
          <a:xfrm>
            <a:off x="1761068" y="2277077"/>
            <a:ext cx="10315602" cy="40990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457200"/>
            <a:endParaRPr lang="ro-RO" sz="1600" b="1" dirty="0" smtClean="0">
              <a:solidFill>
                <a:prstClr val="black"/>
              </a:solidFill>
              <a:latin typeface="Arial" panose="020B0604020202020204" pitchFamily="34" charset="0"/>
              <a:cs typeface="Arial" panose="020B0604020202020204" pitchFamily="34" charset="0"/>
            </a:endParaRPr>
          </a:p>
          <a:p>
            <a:pPr marL="285750" indent="163513" algn="just" defTabSz="457200">
              <a:buFont typeface="Arial" panose="020B0604020202020204" pitchFamily="34" charset="0"/>
              <a:buChar char="•"/>
            </a:pPr>
            <a:r>
              <a:rPr lang="ro-RO" sz="1600" b="1" dirty="0" smtClean="0">
                <a:solidFill>
                  <a:prstClr val="black"/>
                </a:solidFill>
                <a:latin typeface="Arial" panose="020B0604020202020204" pitchFamily="34" charset="0"/>
                <a:cs typeface="Arial" panose="020B0604020202020204" pitchFamily="34" charset="0"/>
              </a:rPr>
              <a:t>EXPLOATAȚIA SĂ FIE ÎMPREJMUITĂ;</a:t>
            </a:r>
          </a:p>
          <a:p>
            <a:pPr marL="285750" indent="163513" algn="just" defTabSz="457200">
              <a:buFont typeface="Arial" panose="020B0604020202020204" pitchFamily="34" charset="0"/>
              <a:buChar char="•"/>
            </a:pPr>
            <a:endParaRPr lang="ro-RO" sz="1600" b="1" dirty="0" smtClean="0">
              <a:solidFill>
                <a:prstClr val="black"/>
              </a:solidFill>
              <a:latin typeface="Arial" panose="020B0604020202020204" pitchFamily="34" charset="0"/>
              <a:cs typeface="Arial" panose="020B0604020202020204" pitchFamily="34" charset="0"/>
            </a:endParaRPr>
          </a:p>
          <a:p>
            <a:pPr marL="285750" indent="163513" algn="just" defTabSz="457200">
              <a:buFont typeface="Arial" panose="020B0604020202020204" pitchFamily="34" charset="0"/>
              <a:buChar char="•"/>
            </a:pPr>
            <a:r>
              <a:rPr lang="ro-RO" sz="1600" b="1" dirty="0" smtClean="0">
                <a:solidFill>
                  <a:prstClr val="black"/>
                </a:solidFill>
                <a:latin typeface="Arial" panose="020B0604020202020204" pitchFamily="34" charset="0"/>
                <a:cs typeface="Arial" panose="020B0604020202020204" pitchFamily="34" charset="0"/>
              </a:rPr>
              <a:t>VOR FI INTERZISE VIZITELE ÎN FERME FĂRĂ O DEZINFECȚIE CORESPUNZĂTOARE ;</a:t>
            </a:r>
          </a:p>
          <a:p>
            <a:pPr marL="285750" indent="163513" algn="just" defTabSz="457200">
              <a:buFont typeface="Arial" panose="020B0604020202020204" pitchFamily="34" charset="0"/>
              <a:buChar char="•"/>
            </a:pPr>
            <a:endParaRPr lang="ro-RO" sz="1600" b="1" dirty="0" smtClean="0">
              <a:solidFill>
                <a:prstClr val="black"/>
              </a:solidFill>
              <a:latin typeface="Arial" panose="020B0604020202020204" pitchFamily="34" charset="0"/>
              <a:cs typeface="Arial" panose="020B0604020202020204" pitchFamily="34" charset="0"/>
            </a:endParaRPr>
          </a:p>
          <a:p>
            <a:pPr marL="285750" indent="163513" algn="just" defTabSz="457200">
              <a:buFont typeface="Arial" panose="020B0604020202020204" pitchFamily="34" charset="0"/>
              <a:buChar char="•"/>
            </a:pPr>
            <a:r>
              <a:rPr lang="ro-RO" sz="1600" b="1" dirty="0" smtClean="0">
                <a:solidFill>
                  <a:prstClr val="black"/>
                </a:solidFill>
                <a:latin typeface="Arial" panose="020B0604020202020204" pitchFamily="34" charset="0"/>
                <a:cs typeface="Arial" panose="020B0604020202020204" pitchFamily="34" charset="0"/>
              </a:rPr>
              <a:t>ESTE INTERZIS PERSONALULUI ANGAJAT SĂ DEȚINĂ PORCI ÎN GOSPODĂRIA PROPRIE SAU SĂ INTRE ÎN CONTACT CU ALȚI PORCI;</a:t>
            </a:r>
          </a:p>
          <a:p>
            <a:pPr marL="285750" indent="163513" algn="just" defTabSz="457200">
              <a:buFont typeface="Arial" panose="020B0604020202020204" pitchFamily="34" charset="0"/>
              <a:buChar char="•"/>
            </a:pPr>
            <a:endParaRPr lang="ro-RO" sz="1600" b="1" dirty="0" smtClean="0">
              <a:solidFill>
                <a:prstClr val="black"/>
              </a:solidFill>
              <a:latin typeface="Arial" panose="020B0604020202020204" pitchFamily="34" charset="0"/>
              <a:cs typeface="Arial" panose="020B0604020202020204" pitchFamily="34" charset="0"/>
            </a:endParaRPr>
          </a:p>
          <a:p>
            <a:pPr marL="285750" indent="163513" algn="just" defTabSz="457200">
              <a:buFont typeface="Arial" panose="020B0604020202020204" pitchFamily="34" charset="0"/>
              <a:buChar char="•"/>
            </a:pPr>
            <a:r>
              <a:rPr lang="ro-RO" sz="1600" b="1" dirty="0" smtClean="0">
                <a:solidFill>
                  <a:prstClr val="black"/>
                </a:solidFill>
                <a:latin typeface="Arial" panose="020B0604020202020204" pitchFamily="34" charset="0"/>
                <a:cs typeface="Arial" panose="020B0604020202020204" pitchFamily="34" charset="0"/>
              </a:rPr>
              <a:t>LA INTRAREA ÎN EXPLOATAȚIE SĂ SE RESPECTE REGULILE SANITAR - VETERINARE;</a:t>
            </a:r>
          </a:p>
          <a:p>
            <a:pPr marL="285750" indent="163513" algn="just" defTabSz="457200">
              <a:buFont typeface="Arial" panose="020B0604020202020204" pitchFamily="34" charset="0"/>
              <a:buChar char="•"/>
            </a:pPr>
            <a:endParaRPr lang="ro-RO" sz="1600" b="1" dirty="0" smtClean="0">
              <a:solidFill>
                <a:prstClr val="black"/>
              </a:solidFill>
              <a:latin typeface="Arial" panose="020B0604020202020204" pitchFamily="34" charset="0"/>
              <a:cs typeface="Arial" panose="020B0604020202020204" pitchFamily="34" charset="0"/>
            </a:endParaRPr>
          </a:p>
          <a:p>
            <a:pPr marL="285750" indent="163513" algn="just" defTabSz="457200">
              <a:buFont typeface="Arial" panose="020B0604020202020204" pitchFamily="34" charset="0"/>
              <a:buChar char="•"/>
            </a:pPr>
            <a:r>
              <a:rPr lang="ro-RO" sz="1600" b="1" dirty="0" smtClean="0">
                <a:solidFill>
                  <a:prstClr val="black"/>
                </a:solidFill>
                <a:latin typeface="Arial" panose="020B0604020202020204" pitchFamily="34" charset="0"/>
                <a:cs typeface="Arial" panose="020B0604020202020204" pitchFamily="34" charset="0"/>
              </a:rPr>
              <a:t>TOATE MIJLOACELE DE TRANSPORT SĂ FIE RIGUROS DEZINFECTATE;</a:t>
            </a:r>
          </a:p>
          <a:p>
            <a:pPr marL="285750" indent="163513" algn="just" defTabSz="457200">
              <a:buFont typeface="Arial" panose="020B0604020202020204" pitchFamily="34" charset="0"/>
              <a:buChar char="•"/>
            </a:pPr>
            <a:endParaRPr lang="ro-RO" sz="1600" b="1" dirty="0" smtClean="0">
              <a:solidFill>
                <a:prstClr val="black"/>
              </a:solidFill>
              <a:latin typeface="Arial" panose="020B0604020202020204" pitchFamily="34" charset="0"/>
              <a:cs typeface="Arial" panose="020B0604020202020204" pitchFamily="34" charset="0"/>
            </a:endParaRPr>
          </a:p>
          <a:p>
            <a:pPr marL="285750" indent="163513" algn="just" defTabSz="457200">
              <a:buFont typeface="Arial" panose="020B0604020202020204" pitchFamily="34" charset="0"/>
              <a:buChar char="•"/>
            </a:pPr>
            <a:r>
              <a:rPr lang="ro-RO" sz="1600" b="1" dirty="0" smtClean="0">
                <a:solidFill>
                  <a:prstClr val="black"/>
                </a:solidFill>
                <a:latin typeface="Arial" panose="020B0604020202020204" pitchFamily="34" charset="0"/>
                <a:cs typeface="Arial" panose="020B0604020202020204" pitchFamily="34" charset="0"/>
              </a:rPr>
              <a:t>AMENAJAREA OBLIGATORIE A FILTRULUI RUTIER ȘI A FILTRELOR SANITARE ÎN FERMĂ PENTRU PERSONAL;</a:t>
            </a:r>
          </a:p>
          <a:p>
            <a:pPr marL="285750" indent="163513" algn="just" defTabSz="457200">
              <a:buFont typeface="Arial" panose="020B0604020202020204" pitchFamily="34" charset="0"/>
              <a:buChar char="•"/>
            </a:pPr>
            <a:endParaRPr lang="ro-RO" sz="1600" b="1" dirty="0" smtClean="0">
              <a:solidFill>
                <a:prstClr val="black"/>
              </a:solidFill>
              <a:latin typeface="Arial" panose="020B0604020202020204" pitchFamily="34" charset="0"/>
              <a:cs typeface="Arial" panose="020B0604020202020204" pitchFamily="34" charset="0"/>
            </a:endParaRPr>
          </a:p>
          <a:p>
            <a:pPr marL="285750" indent="163513" algn="just" defTabSz="457200">
              <a:buFont typeface="Arial" panose="020B0604020202020204" pitchFamily="34" charset="0"/>
              <a:buChar char="•"/>
            </a:pPr>
            <a:r>
              <a:rPr lang="ro-RO" sz="1600" b="1" dirty="0" smtClean="0">
                <a:solidFill>
                  <a:prstClr val="black"/>
                </a:solidFill>
                <a:latin typeface="Arial" panose="020B0604020202020204" pitchFamily="34" charset="0"/>
                <a:cs typeface="Arial" panose="020B0604020202020204" pitchFamily="34" charset="0"/>
              </a:rPr>
              <a:t>ACCESUL ÎN FERMĂ SE FACE DOAR PRIN FILTRE;</a:t>
            </a:r>
            <a:endParaRPr lang="ro-RO" sz="1600" b="1" dirty="0">
              <a:solidFill>
                <a:srgbClr val="FF0000"/>
              </a:solidFill>
              <a:cs typeface="Arial" panose="020B0604020202020204" pitchFamily="34" charset="0"/>
            </a:endParaRPr>
          </a:p>
        </p:txBody>
      </p:sp>
      <p:sp>
        <p:nvSpPr>
          <p:cNvPr id="4" name="Title 1"/>
          <p:cNvSpPr txBox="1">
            <a:spLocks/>
          </p:cNvSpPr>
          <p:nvPr/>
        </p:nvSpPr>
        <p:spPr>
          <a:xfrm>
            <a:off x="4203602" y="18335"/>
            <a:ext cx="4745666" cy="1006132"/>
          </a:xfrm>
          <a:prstGeom prst="rect">
            <a:avLst/>
          </a:prstGeom>
        </p:spPr>
        <p:txBody>
          <a:bodyPr vert="horz" lIns="91440" tIns="45720" rIns="91440" bIns="45720" rtlCol="0" anchor="b">
            <a:normAutofit fontScale="92500" lnSpcReduction="10000"/>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sz="6000" dirty="0" smtClean="0">
                <a:solidFill>
                  <a:srgbClr val="B80E0F"/>
                </a:solidFill>
                <a:latin typeface="Impact" panose="020B0806030902050204"/>
              </a:rPr>
              <a:t>ATENȚIE</a:t>
            </a:r>
            <a:r>
              <a:rPr lang="ro-RO" dirty="0" smtClean="0">
                <a:solidFill>
                  <a:srgbClr val="B80E0F"/>
                </a:solidFill>
                <a:latin typeface="Impact" panose="020B0806030902050204"/>
              </a:rPr>
              <a:t> !</a:t>
            </a:r>
            <a:endParaRPr lang="en-US" dirty="0">
              <a:solidFill>
                <a:srgbClr val="B80E0F"/>
              </a:solidFill>
              <a:latin typeface="Impact" panose="020B0806030902050204"/>
            </a:endParaRPr>
          </a:p>
        </p:txBody>
      </p:sp>
    </p:spTree>
    <p:extLst>
      <p:ext uri="{BB962C8B-B14F-4D97-AF65-F5344CB8AC3E}">
        <p14:creationId xmlns:p14="http://schemas.microsoft.com/office/powerpoint/2010/main" val="878496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10" y="76201"/>
            <a:ext cx="7607290" cy="1134532"/>
          </a:xfrm>
        </p:spPr>
        <p:txBody>
          <a:bodyPr>
            <a:normAutofit fontScale="90000"/>
          </a:bodyPr>
          <a:lstStyle/>
          <a:p>
            <a:pPr algn="ctr"/>
            <a:r>
              <a:rPr lang="ro-RO" sz="3600" b="1" dirty="0" smtClean="0">
                <a:solidFill>
                  <a:srgbClr val="FF0000"/>
                </a:solidFill>
              </a:rPr>
              <a:t>PESTA PORCINĂ AFRICANĂ</a:t>
            </a:r>
            <a:br>
              <a:rPr lang="ro-RO" sz="3600" b="1" dirty="0" smtClean="0">
                <a:solidFill>
                  <a:srgbClr val="FF0000"/>
                </a:solidFill>
              </a:rPr>
            </a:br>
            <a:endParaRPr lang="en-US" sz="3600" b="1" dirty="0">
              <a:solidFill>
                <a:srgbClr val="FF0000"/>
              </a:solidFill>
            </a:endParaRPr>
          </a:p>
        </p:txBody>
      </p:sp>
      <p:sp>
        <p:nvSpPr>
          <p:cNvPr id="17" name="Rectangle 16"/>
          <p:cNvSpPr/>
          <p:nvPr/>
        </p:nvSpPr>
        <p:spPr>
          <a:xfrm>
            <a:off x="1786188" y="2925844"/>
            <a:ext cx="1824844" cy="65706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Respirație îngreunată</a:t>
            </a:r>
            <a:endParaRPr lang="ro-RO" sz="1600" b="1" dirty="0">
              <a:solidFill>
                <a:srgbClr val="FF0000"/>
              </a:solidFill>
              <a:cs typeface="Arial" panose="020B0604020202020204" pitchFamily="34" charset="0"/>
            </a:endParaRPr>
          </a:p>
        </p:txBody>
      </p:sp>
      <p:sp>
        <p:nvSpPr>
          <p:cNvPr id="4" name="Rectangle 3"/>
          <p:cNvSpPr/>
          <p:nvPr/>
        </p:nvSpPr>
        <p:spPr>
          <a:xfrm>
            <a:off x="4341288" y="2767542"/>
            <a:ext cx="3979333" cy="97366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400" b="1" dirty="0" smtClean="0">
                <a:solidFill>
                  <a:schemeClr val="tx1"/>
                </a:solidFill>
                <a:cs typeface="Arial" panose="020B0604020202020204" pitchFamily="34" charset="0"/>
              </a:rPr>
              <a:t>SIMPTOME ALE BOLII</a:t>
            </a:r>
            <a:endParaRPr lang="ro-RO" sz="2400" b="1" dirty="0">
              <a:solidFill>
                <a:schemeClr val="tx1"/>
              </a:solidFill>
              <a:cs typeface="Arial" panose="020B0604020202020204" pitchFamily="34" charset="0"/>
            </a:endParaRPr>
          </a:p>
        </p:txBody>
      </p:sp>
      <p:sp>
        <p:nvSpPr>
          <p:cNvPr id="5" name="Rectangle 4"/>
          <p:cNvSpPr/>
          <p:nvPr/>
        </p:nvSpPr>
        <p:spPr>
          <a:xfrm>
            <a:off x="5425021" y="1224190"/>
            <a:ext cx="1811866"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Apatie</a:t>
            </a:r>
            <a:endParaRPr lang="ro-RO" sz="1600" b="1" dirty="0">
              <a:solidFill>
                <a:srgbClr val="FF0000"/>
              </a:solidFill>
              <a:cs typeface="Arial" panose="020B0604020202020204" pitchFamily="34" charset="0"/>
            </a:endParaRPr>
          </a:p>
        </p:txBody>
      </p:sp>
      <p:sp>
        <p:nvSpPr>
          <p:cNvPr id="6" name="Rectangle 5"/>
          <p:cNvSpPr/>
          <p:nvPr/>
        </p:nvSpPr>
        <p:spPr>
          <a:xfrm>
            <a:off x="7555432" y="1791457"/>
            <a:ext cx="3725353" cy="58087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Imposibilitatea de a sta în picioare</a:t>
            </a:r>
            <a:endParaRPr lang="ro-RO" sz="1600" b="1" dirty="0">
              <a:solidFill>
                <a:srgbClr val="FF0000"/>
              </a:solidFill>
              <a:cs typeface="Arial" panose="020B0604020202020204" pitchFamily="34" charset="0"/>
            </a:endParaRPr>
          </a:p>
        </p:txBody>
      </p:sp>
      <p:sp>
        <p:nvSpPr>
          <p:cNvPr id="7" name="Rectangle 6"/>
          <p:cNvSpPr/>
          <p:nvPr/>
        </p:nvSpPr>
        <p:spPr>
          <a:xfrm>
            <a:off x="2448983" y="4651996"/>
            <a:ext cx="2324098"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Vomă</a:t>
            </a:r>
            <a:endParaRPr lang="ro-RO" sz="1600" b="1" dirty="0">
              <a:solidFill>
                <a:srgbClr val="FF0000"/>
              </a:solidFill>
              <a:cs typeface="Arial" panose="020B0604020202020204" pitchFamily="34" charset="0"/>
            </a:endParaRPr>
          </a:p>
        </p:txBody>
      </p:sp>
      <p:sp>
        <p:nvSpPr>
          <p:cNvPr id="8" name="Rectangle 7"/>
          <p:cNvSpPr/>
          <p:nvPr/>
        </p:nvSpPr>
        <p:spPr>
          <a:xfrm>
            <a:off x="5059371" y="4855195"/>
            <a:ext cx="2543165"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Lipsă poftă de mâncare</a:t>
            </a:r>
            <a:endParaRPr lang="ro-RO" sz="1600" b="1" dirty="0">
              <a:solidFill>
                <a:srgbClr val="FF0000"/>
              </a:solidFill>
              <a:cs typeface="Arial" panose="020B0604020202020204" pitchFamily="34" charset="0"/>
            </a:endParaRPr>
          </a:p>
        </p:txBody>
      </p:sp>
      <p:sp>
        <p:nvSpPr>
          <p:cNvPr id="9" name="Rectangle 8"/>
          <p:cNvSpPr/>
          <p:nvPr/>
        </p:nvSpPr>
        <p:spPr>
          <a:xfrm>
            <a:off x="9590663" y="2700871"/>
            <a:ext cx="1989666"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Diaree</a:t>
            </a:r>
            <a:endParaRPr lang="ro-RO" sz="1600" b="1" dirty="0">
              <a:solidFill>
                <a:srgbClr val="FF0000"/>
              </a:solidFill>
              <a:cs typeface="Arial" panose="020B0604020202020204" pitchFamily="34" charset="0"/>
            </a:endParaRPr>
          </a:p>
        </p:txBody>
      </p:sp>
      <p:sp>
        <p:nvSpPr>
          <p:cNvPr id="10" name="Rectangle 9"/>
          <p:cNvSpPr/>
          <p:nvPr/>
        </p:nvSpPr>
        <p:spPr>
          <a:xfrm>
            <a:off x="2668075" y="1776323"/>
            <a:ext cx="2065867"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Febră mare</a:t>
            </a:r>
            <a:endParaRPr lang="ro-RO" sz="1600" b="1" dirty="0">
              <a:solidFill>
                <a:srgbClr val="FF0000"/>
              </a:solidFill>
              <a:cs typeface="Arial" panose="020B0604020202020204" pitchFamily="34" charset="0"/>
            </a:endParaRPr>
          </a:p>
        </p:txBody>
      </p:sp>
      <p:sp>
        <p:nvSpPr>
          <p:cNvPr id="11" name="Rectangle 10"/>
          <p:cNvSpPr/>
          <p:nvPr/>
        </p:nvSpPr>
        <p:spPr>
          <a:xfrm>
            <a:off x="7874532" y="4651996"/>
            <a:ext cx="3776152" cy="75670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Pete roșii albăstrui pe piele, în special în zona urechilor și a râtului</a:t>
            </a:r>
            <a:endParaRPr lang="ro-RO" sz="1600" b="1" dirty="0">
              <a:solidFill>
                <a:srgbClr val="FF0000"/>
              </a:solidFill>
              <a:cs typeface="Arial" panose="020B0604020202020204" pitchFamily="34" charset="0"/>
            </a:endParaRPr>
          </a:p>
        </p:txBody>
      </p:sp>
      <p:sp>
        <p:nvSpPr>
          <p:cNvPr id="12" name="Rectangle 11"/>
          <p:cNvSpPr/>
          <p:nvPr/>
        </p:nvSpPr>
        <p:spPr>
          <a:xfrm>
            <a:off x="9641458" y="3699922"/>
            <a:ext cx="1989666"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Tuse</a:t>
            </a:r>
            <a:endParaRPr lang="ro-RO" sz="1600" b="1" dirty="0">
              <a:solidFill>
                <a:srgbClr val="FF0000"/>
              </a:solidFill>
              <a:cs typeface="Arial" panose="020B0604020202020204" pitchFamily="34" charset="0"/>
            </a:endParaRPr>
          </a:p>
        </p:txBody>
      </p:sp>
      <p:cxnSp>
        <p:nvCxnSpPr>
          <p:cNvPr id="13" name="Straight Arrow Connector 12"/>
          <p:cNvCxnSpPr>
            <a:stCxn id="4" idx="0"/>
            <a:endCxn id="5" idx="2"/>
          </p:cNvCxnSpPr>
          <p:nvPr/>
        </p:nvCxnSpPr>
        <p:spPr>
          <a:xfrm flipH="1" flipV="1">
            <a:off x="6330954" y="1791457"/>
            <a:ext cx="1" cy="976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4" idx="2"/>
            <a:endCxn id="8" idx="0"/>
          </p:cNvCxnSpPr>
          <p:nvPr/>
        </p:nvCxnSpPr>
        <p:spPr>
          <a:xfrm flipH="1">
            <a:off x="6330954" y="3741210"/>
            <a:ext cx="1" cy="11139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4" idx="2"/>
            <a:endCxn id="11" idx="0"/>
          </p:cNvCxnSpPr>
          <p:nvPr/>
        </p:nvCxnSpPr>
        <p:spPr>
          <a:xfrm>
            <a:off x="6330955" y="3741210"/>
            <a:ext cx="3431653" cy="9107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4" idx="3"/>
            <a:endCxn id="12" idx="1"/>
          </p:cNvCxnSpPr>
          <p:nvPr/>
        </p:nvCxnSpPr>
        <p:spPr>
          <a:xfrm>
            <a:off x="8320621" y="3254376"/>
            <a:ext cx="1320837" cy="7291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4" idx="3"/>
            <a:endCxn id="9" idx="1"/>
          </p:cNvCxnSpPr>
          <p:nvPr/>
        </p:nvCxnSpPr>
        <p:spPr>
          <a:xfrm flipV="1">
            <a:off x="8320621" y="2984505"/>
            <a:ext cx="1270042" cy="2698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 idx="0"/>
            <a:endCxn id="6" idx="2"/>
          </p:cNvCxnSpPr>
          <p:nvPr/>
        </p:nvCxnSpPr>
        <p:spPr>
          <a:xfrm flipV="1">
            <a:off x="6330955" y="2372331"/>
            <a:ext cx="3087154" cy="3952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4" idx="0"/>
            <a:endCxn id="10" idx="2"/>
          </p:cNvCxnSpPr>
          <p:nvPr/>
        </p:nvCxnSpPr>
        <p:spPr>
          <a:xfrm flipH="1" flipV="1">
            <a:off x="3701009" y="2343590"/>
            <a:ext cx="2629946" cy="4239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4" idx="1"/>
            <a:endCxn id="17" idx="3"/>
          </p:cNvCxnSpPr>
          <p:nvPr/>
        </p:nvCxnSpPr>
        <p:spPr>
          <a:xfrm flipH="1">
            <a:off x="3611032" y="3254376"/>
            <a:ext cx="7302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4" idx="2"/>
            <a:endCxn id="7" idx="0"/>
          </p:cNvCxnSpPr>
          <p:nvPr/>
        </p:nvCxnSpPr>
        <p:spPr>
          <a:xfrm flipH="1">
            <a:off x="3611032" y="3741210"/>
            <a:ext cx="2719923" cy="9107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5" name="Title 1"/>
          <p:cNvSpPr txBox="1">
            <a:spLocks/>
          </p:cNvSpPr>
          <p:nvPr/>
        </p:nvSpPr>
        <p:spPr>
          <a:xfrm>
            <a:off x="2599815" y="5926017"/>
            <a:ext cx="7607290" cy="724670"/>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o-RO" sz="3600" b="1" dirty="0" smtClean="0">
                <a:solidFill>
                  <a:srgbClr val="FF0000"/>
                </a:solidFill>
              </a:rPr>
              <a:t>MOARTEA SURVINE ÎN 10 ZILE</a:t>
            </a:r>
            <a:endParaRPr lang="en-US" sz="3600" b="1" dirty="0">
              <a:solidFill>
                <a:srgbClr val="FF0000"/>
              </a:solidFill>
            </a:endParaRPr>
          </a:p>
        </p:txBody>
      </p:sp>
    </p:spTree>
    <p:extLst>
      <p:ext uri="{BB962C8B-B14F-4D97-AF65-F5344CB8AC3E}">
        <p14:creationId xmlns:p14="http://schemas.microsoft.com/office/powerpoint/2010/main" val="2364454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10" y="76201"/>
            <a:ext cx="7607290" cy="1134532"/>
          </a:xfrm>
        </p:spPr>
        <p:txBody>
          <a:bodyPr>
            <a:normAutofit fontScale="90000"/>
          </a:bodyPr>
          <a:lstStyle/>
          <a:p>
            <a:pPr algn="ctr"/>
            <a:r>
              <a:rPr lang="ro-RO" sz="3600" b="1" dirty="0" smtClean="0">
                <a:solidFill>
                  <a:srgbClr val="FF0000"/>
                </a:solidFill>
              </a:rPr>
              <a:t>PESTA PORCINĂ AFRICANĂ</a:t>
            </a:r>
            <a:br>
              <a:rPr lang="ro-RO" sz="3600" b="1" dirty="0" smtClean="0">
                <a:solidFill>
                  <a:srgbClr val="FF0000"/>
                </a:solidFill>
              </a:rPr>
            </a:br>
            <a:endParaRPr lang="en-US" sz="3600" b="1" dirty="0">
              <a:solidFill>
                <a:srgbClr val="FF0000"/>
              </a:solidFill>
            </a:endParaRPr>
          </a:p>
        </p:txBody>
      </p:sp>
      <p:sp>
        <p:nvSpPr>
          <p:cNvPr id="4" name="Rectangle 3"/>
          <p:cNvSpPr/>
          <p:nvPr/>
        </p:nvSpPr>
        <p:spPr>
          <a:xfrm>
            <a:off x="4341288" y="2767542"/>
            <a:ext cx="3979333" cy="97366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400" b="1" dirty="0" smtClean="0">
                <a:solidFill>
                  <a:schemeClr val="tx1"/>
                </a:solidFill>
                <a:cs typeface="Arial" panose="020B0604020202020204" pitchFamily="34" charset="0"/>
              </a:rPr>
              <a:t>CONTAMINAREA</a:t>
            </a:r>
            <a:endParaRPr lang="ro-RO" sz="2400" b="1" dirty="0">
              <a:solidFill>
                <a:schemeClr val="tx1"/>
              </a:solidFill>
              <a:cs typeface="Arial" panose="020B0604020202020204" pitchFamily="34" charset="0"/>
            </a:endParaRPr>
          </a:p>
        </p:txBody>
      </p:sp>
      <p:sp>
        <p:nvSpPr>
          <p:cNvPr id="5" name="Rectangle 4"/>
          <p:cNvSpPr/>
          <p:nvPr/>
        </p:nvSpPr>
        <p:spPr>
          <a:xfrm>
            <a:off x="4866220" y="1224264"/>
            <a:ext cx="2929465"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Contact direct al porcilor sănătoși cu cei bolnavi</a:t>
            </a:r>
            <a:endParaRPr lang="ro-RO" sz="1600" b="1" dirty="0">
              <a:solidFill>
                <a:srgbClr val="FF0000"/>
              </a:solidFill>
              <a:cs typeface="Arial" panose="020B0604020202020204" pitchFamily="34" charset="0"/>
            </a:endParaRPr>
          </a:p>
        </p:txBody>
      </p:sp>
      <p:sp>
        <p:nvSpPr>
          <p:cNvPr id="7" name="Rectangle 6"/>
          <p:cNvSpPr/>
          <p:nvPr/>
        </p:nvSpPr>
        <p:spPr>
          <a:xfrm>
            <a:off x="4859871" y="4903002"/>
            <a:ext cx="2935814"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Contactul cu oamenii care </a:t>
            </a:r>
            <a:r>
              <a:rPr lang="ro-RO" sz="1600" b="1" smtClean="0">
                <a:solidFill>
                  <a:srgbClr val="FF0000"/>
                </a:solidFill>
                <a:cs typeface="Arial" panose="020B0604020202020204" pitchFamily="34" charset="0"/>
              </a:rPr>
              <a:t>poartă haine </a:t>
            </a:r>
            <a:r>
              <a:rPr lang="ro-RO" sz="1600" b="1" dirty="0" smtClean="0">
                <a:solidFill>
                  <a:srgbClr val="FF0000"/>
                </a:solidFill>
                <a:cs typeface="Arial" panose="020B0604020202020204" pitchFamily="34" charset="0"/>
              </a:rPr>
              <a:t>sau încălțăminte contaminate</a:t>
            </a:r>
            <a:endParaRPr lang="ro-RO" sz="1600" b="1" dirty="0">
              <a:solidFill>
                <a:srgbClr val="FF0000"/>
              </a:solidFill>
              <a:cs typeface="Arial" panose="020B0604020202020204" pitchFamily="34" charset="0"/>
            </a:endParaRPr>
          </a:p>
        </p:txBody>
      </p:sp>
      <p:sp>
        <p:nvSpPr>
          <p:cNvPr id="9" name="Rectangle 8"/>
          <p:cNvSpPr/>
          <p:nvPr/>
        </p:nvSpPr>
        <p:spPr>
          <a:xfrm>
            <a:off x="9565263" y="2799705"/>
            <a:ext cx="2432004" cy="90934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Contact cu materiale contaminate sau cadavre de animale</a:t>
            </a:r>
            <a:endParaRPr lang="ro-RO" sz="1600" b="1" dirty="0">
              <a:solidFill>
                <a:srgbClr val="FF0000"/>
              </a:solidFill>
              <a:cs typeface="Arial" panose="020B0604020202020204" pitchFamily="34" charset="0"/>
            </a:endParaRPr>
          </a:p>
        </p:txBody>
      </p:sp>
      <p:sp>
        <p:nvSpPr>
          <p:cNvPr id="10" name="Rectangle 9"/>
          <p:cNvSpPr/>
          <p:nvPr/>
        </p:nvSpPr>
        <p:spPr>
          <a:xfrm>
            <a:off x="974741" y="2792101"/>
            <a:ext cx="2339957" cy="92454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Hrănirea porcilor cu resturi alimentare contaminate</a:t>
            </a:r>
            <a:endParaRPr lang="ro-RO" sz="1600" b="1" dirty="0">
              <a:solidFill>
                <a:srgbClr val="FF0000"/>
              </a:solidFill>
              <a:cs typeface="Arial" panose="020B0604020202020204" pitchFamily="34" charset="0"/>
            </a:endParaRPr>
          </a:p>
        </p:txBody>
      </p:sp>
      <p:cxnSp>
        <p:nvCxnSpPr>
          <p:cNvPr id="13" name="Straight Arrow Connector 12"/>
          <p:cNvCxnSpPr>
            <a:stCxn id="4" idx="0"/>
            <a:endCxn id="5" idx="2"/>
          </p:cNvCxnSpPr>
          <p:nvPr/>
        </p:nvCxnSpPr>
        <p:spPr>
          <a:xfrm flipH="1" flipV="1">
            <a:off x="6330953" y="1791531"/>
            <a:ext cx="2" cy="9760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4" idx="3"/>
            <a:endCxn id="9" idx="1"/>
          </p:cNvCxnSpPr>
          <p:nvPr/>
        </p:nvCxnSpPr>
        <p:spPr>
          <a:xfrm>
            <a:off x="8320621" y="3254376"/>
            <a:ext cx="124464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 idx="1"/>
            <a:endCxn id="10" idx="3"/>
          </p:cNvCxnSpPr>
          <p:nvPr/>
        </p:nvCxnSpPr>
        <p:spPr>
          <a:xfrm flipH="1" flipV="1">
            <a:off x="3314698" y="3254375"/>
            <a:ext cx="102659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4" idx="2"/>
            <a:endCxn id="7" idx="0"/>
          </p:cNvCxnSpPr>
          <p:nvPr/>
        </p:nvCxnSpPr>
        <p:spPr>
          <a:xfrm flipH="1">
            <a:off x="6327778" y="3741210"/>
            <a:ext cx="3177" cy="11617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056226" y="4385297"/>
            <a:ext cx="2935814"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Circulația porcilor fără control sanitar veterinar</a:t>
            </a:r>
            <a:endParaRPr lang="ro-RO" sz="1600" b="1" dirty="0">
              <a:solidFill>
                <a:srgbClr val="FF0000"/>
              </a:solidFill>
              <a:cs typeface="Arial" panose="020B0604020202020204" pitchFamily="34" charset="0"/>
            </a:endParaRPr>
          </a:p>
        </p:txBody>
      </p:sp>
      <p:sp>
        <p:nvSpPr>
          <p:cNvPr id="14" name="Rectangle 13"/>
          <p:cNvSpPr/>
          <p:nvPr/>
        </p:nvSpPr>
        <p:spPr>
          <a:xfrm>
            <a:off x="8827560" y="4385297"/>
            <a:ext cx="2935814"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Comercializarea cărnii sau subproduselor fără ștampila sanitar-veterinară</a:t>
            </a:r>
            <a:endParaRPr lang="ro-RO" sz="1600" b="1" dirty="0">
              <a:solidFill>
                <a:srgbClr val="FF0000"/>
              </a:solidFill>
              <a:cs typeface="Arial" panose="020B0604020202020204" pitchFamily="34" charset="0"/>
            </a:endParaRPr>
          </a:p>
        </p:txBody>
      </p:sp>
      <p:cxnSp>
        <p:nvCxnSpPr>
          <p:cNvPr id="15" name="Straight Arrow Connector 14"/>
          <p:cNvCxnSpPr>
            <a:stCxn id="4" idx="2"/>
            <a:endCxn id="12" idx="0"/>
          </p:cNvCxnSpPr>
          <p:nvPr/>
        </p:nvCxnSpPr>
        <p:spPr>
          <a:xfrm flipH="1">
            <a:off x="2524133" y="3741210"/>
            <a:ext cx="3806822" cy="6440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4" idx="2"/>
            <a:endCxn id="14" idx="0"/>
          </p:cNvCxnSpPr>
          <p:nvPr/>
        </p:nvCxnSpPr>
        <p:spPr>
          <a:xfrm>
            <a:off x="6330955" y="3741210"/>
            <a:ext cx="3964512" cy="6440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9058636" y="1164494"/>
            <a:ext cx="2432004" cy="90934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400" b="1" dirty="0" smtClean="0">
                <a:solidFill>
                  <a:srgbClr val="FF0000"/>
                </a:solidFill>
                <a:cs typeface="Arial" panose="020B0604020202020204" pitchFamily="34" charset="0"/>
              </a:rPr>
              <a:t>Hranirea cu regulile din zona cu risc de contaminare</a:t>
            </a:r>
            <a:endParaRPr lang="ro-RO" sz="1400" b="1" dirty="0">
              <a:solidFill>
                <a:srgbClr val="FF0000"/>
              </a:solidFill>
              <a:cs typeface="Arial" panose="020B0604020202020204" pitchFamily="34" charset="0"/>
            </a:endParaRPr>
          </a:p>
        </p:txBody>
      </p:sp>
      <p:cxnSp>
        <p:nvCxnSpPr>
          <p:cNvPr id="18" name="Straight Arrow Connector 17"/>
          <p:cNvCxnSpPr/>
          <p:nvPr/>
        </p:nvCxnSpPr>
        <p:spPr>
          <a:xfrm flipV="1">
            <a:off x="8328630" y="2092411"/>
            <a:ext cx="700040" cy="6627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2068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10" y="76201"/>
            <a:ext cx="7607290" cy="1134532"/>
          </a:xfrm>
        </p:spPr>
        <p:txBody>
          <a:bodyPr>
            <a:normAutofit fontScale="90000"/>
          </a:bodyPr>
          <a:lstStyle/>
          <a:p>
            <a:pPr algn="ctr"/>
            <a:r>
              <a:rPr lang="ro-RO" sz="3600" b="1" dirty="0" smtClean="0">
                <a:solidFill>
                  <a:srgbClr val="FF0000"/>
                </a:solidFill>
              </a:rPr>
              <a:t>PESTA PORCINĂ AFRICANĂ</a:t>
            </a:r>
            <a:br>
              <a:rPr lang="ro-RO" sz="3600" b="1" dirty="0" smtClean="0">
                <a:solidFill>
                  <a:srgbClr val="FF0000"/>
                </a:solidFill>
              </a:rPr>
            </a:br>
            <a:endParaRPr lang="en-US" sz="3600" b="1" dirty="0">
              <a:solidFill>
                <a:srgbClr val="FF0000"/>
              </a:solidFill>
            </a:endParaRPr>
          </a:p>
        </p:txBody>
      </p:sp>
      <p:sp>
        <p:nvSpPr>
          <p:cNvPr id="4" name="Rectangle 3"/>
          <p:cNvSpPr/>
          <p:nvPr/>
        </p:nvSpPr>
        <p:spPr>
          <a:xfrm>
            <a:off x="4341288" y="2767542"/>
            <a:ext cx="3979333" cy="97366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400" b="1" dirty="0" smtClean="0">
                <a:solidFill>
                  <a:schemeClr val="tx1"/>
                </a:solidFill>
                <a:cs typeface="Arial" panose="020B0604020202020204" pitchFamily="34" charset="0"/>
              </a:rPr>
              <a:t>CE SĂ FAC?</a:t>
            </a:r>
            <a:endParaRPr lang="ro-RO" sz="2400" b="1" dirty="0">
              <a:solidFill>
                <a:schemeClr val="tx1"/>
              </a:solidFill>
              <a:cs typeface="Arial" panose="020B0604020202020204" pitchFamily="34" charset="0"/>
            </a:endParaRPr>
          </a:p>
        </p:txBody>
      </p:sp>
      <p:sp>
        <p:nvSpPr>
          <p:cNvPr id="5" name="Rectangle 4"/>
          <p:cNvSpPr/>
          <p:nvPr/>
        </p:nvSpPr>
        <p:spPr>
          <a:xfrm>
            <a:off x="2363260" y="897476"/>
            <a:ext cx="2929465" cy="7755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smtClean="0">
                <a:solidFill>
                  <a:srgbClr val="FF0000"/>
                </a:solidFill>
                <a:cs typeface="Arial" panose="020B0604020202020204" pitchFamily="34" charset="0"/>
              </a:rPr>
              <a:t>Contactați imediat medicul veterinar dacă porcii au simptome</a:t>
            </a:r>
            <a:endParaRPr lang="ro-RO" b="1" dirty="0">
              <a:solidFill>
                <a:srgbClr val="FF0000"/>
              </a:solidFill>
              <a:cs typeface="Arial" panose="020B0604020202020204" pitchFamily="34" charset="0"/>
            </a:endParaRPr>
          </a:p>
        </p:txBody>
      </p:sp>
      <p:sp>
        <p:nvSpPr>
          <p:cNvPr id="7" name="Rectangle 6"/>
          <p:cNvSpPr/>
          <p:nvPr/>
        </p:nvSpPr>
        <p:spPr>
          <a:xfrm>
            <a:off x="4243923" y="4537077"/>
            <a:ext cx="4174062"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400" b="1" dirty="0" smtClean="0">
                <a:solidFill>
                  <a:srgbClr val="FF0000"/>
                </a:solidFill>
                <a:latin typeface="Arial" panose="020B0604020202020204" pitchFamily="34" charset="0"/>
                <a:cs typeface="Arial" panose="020B0604020202020204" pitchFamily="34" charset="0"/>
              </a:rPr>
              <a:t>NU VĂ OPUNEȚI UCIDERII </a:t>
            </a:r>
          </a:p>
        </p:txBody>
      </p:sp>
      <p:sp>
        <p:nvSpPr>
          <p:cNvPr id="9" name="Rectangle 8"/>
          <p:cNvSpPr/>
          <p:nvPr/>
        </p:nvSpPr>
        <p:spPr>
          <a:xfrm>
            <a:off x="9556796" y="2458508"/>
            <a:ext cx="2432004" cy="159173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Schimbați hainele și încălțămintea de fiecare dată când ieșiți din gospodărie</a:t>
            </a:r>
            <a:endParaRPr lang="ro-RO" sz="1600" b="1" dirty="0">
              <a:solidFill>
                <a:srgbClr val="FF0000"/>
              </a:solidFill>
              <a:cs typeface="Arial" panose="020B0604020202020204" pitchFamily="34" charset="0"/>
            </a:endParaRPr>
          </a:p>
        </p:txBody>
      </p:sp>
      <p:sp>
        <p:nvSpPr>
          <p:cNvPr id="10" name="Rectangle 9"/>
          <p:cNvSpPr/>
          <p:nvPr/>
        </p:nvSpPr>
        <p:spPr>
          <a:xfrm>
            <a:off x="262467" y="2792101"/>
            <a:ext cx="3052231" cy="92454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smtClean="0">
                <a:solidFill>
                  <a:srgbClr val="FF0000"/>
                </a:solidFill>
                <a:cs typeface="Arial" panose="020B0604020202020204" pitchFamily="34" charset="0"/>
              </a:rPr>
              <a:t>Nu deplasați animalele din gospodărie și </a:t>
            </a:r>
            <a:r>
              <a:rPr lang="ro-RO" b="1" dirty="0" err="1" smtClean="0">
                <a:solidFill>
                  <a:srgbClr val="FF0000"/>
                </a:solidFill>
                <a:cs typeface="Arial" panose="020B0604020202020204" pitchFamily="34" charset="0"/>
              </a:rPr>
              <a:t>tineți</a:t>
            </a:r>
            <a:r>
              <a:rPr lang="ro-RO" b="1" dirty="0" smtClean="0">
                <a:solidFill>
                  <a:srgbClr val="FF0000"/>
                </a:solidFill>
                <a:cs typeface="Arial" panose="020B0604020202020204" pitchFamily="34" charset="0"/>
              </a:rPr>
              <a:t>-le închise</a:t>
            </a:r>
            <a:endParaRPr lang="ro-RO" b="1" dirty="0">
              <a:solidFill>
                <a:srgbClr val="FF0000"/>
              </a:solidFill>
              <a:cs typeface="Arial" panose="020B0604020202020204" pitchFamily="34" charset="0"/>
            </a:endParaRPr>
          </a:p>
        </p:txBody>
      </p:sp>
      <p:cxnSp>
        <p:nvCxnSpPr>
          <p:cNvPr id="13" name="Straight Arrow Connector 12"/>
          <p:cNvCxnSpPr>
            <a:stCxn id="4" idx="0"/>
            <a:endCxn id="5" idx="2"/>
          </p:cNvCxnSpPr>
          <p:nvPr/>
        </p:nvCxnSpPr>
        <p:spPr>
          <a:xfrm flipH="1" flipV="1">
            <a:off x="3827993" y="1673007"/>
            <a:ext cx="2502962" cy="10945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4" idx="3"/>
            <a:endCxn id="9" idx="1"/>
          </p:cNvCxnSpPr>
          <p:nvPr/>
        </p:nvCxnSpPr>
        <p:spPr>
          <a:xfrm flipV="1">
            <a:off x="8320621" y="3254375"/>
            <a:ext cx="123617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 idx="1"/>
            <a:endCxn id="10" idx="3"/>
          </p:cNvCxnSpPr>
          <p:nvPr/>
        </p:nvCxnSpPr>
        <p:spPr>
          <a:xfrm flipH="1" flipV="1">
            <a:off x="3314698" y="3254375"/>
            <a:ext cx="102659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4" idx="2"/>
            <a:endCxn id="7" idx="0"/>
          </p:cNvCxnSpPr>
          <p:nvPr/>
        </p:nvCxnSpPr>
        <p:spPr>
          <a:xfrm flipH="1">
            <a:off x="6330954" y="3741210"/>
            <a:ext cx="1" cy="7958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7577668" y="888178"/>
            <a:ext cx="4029446" cy="98181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smtClean="0">
                <a:solidFill>
                  <a:srgbClr val="FF0000"/>
                </a:solidFill>
                <a:cs typeface="Arial" panose="020B0604020202020204" pitchFamily="34" charset="0"/>
              </a:rPr>
              <a:t>Contactați imediat medicul veterinar dacă vedeți un cadavru de mistreț sau porc domestic</a:t>
            </a:r>
            <a:endParaRPr lang="ro-RO" b="1" dirty="0">
              <a:solidFill>
                <a:srgbClr val="FF0000"/>
              </a:solidFill>
              <a:cs typeface="Arial" panose="020B0604020202020204" pitchFamily="34" charset="0"/>
            </a:endParaRPr>
          </a:p>
        </p:txBody>
      </p:sp>
      <p:cxnSp>
        <p:nvCxnSpPr>
          <p:cNvPr id="19" name="Straight Arrow Connector 18"/>
          <p:cNvCxnSpPr>
            <a:stCxn id="4" idx="0"/>
            <a:endCxn id="17" idx="2"/>
          </p:cNvCxnSpPr>
          <p:nvPr/>
        </p:nvCxnSpPr>
        <p:spPr>
          <a:xfrm flipV="1">
            <a:off x="6330955" y="1869989"/>
            <a:ext cx="3261436" cy="897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4243924" y="5885136"/>
            <a:ext cx="4174062"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400" b="1" dirty="0" smtClean="0">
                <a:solidFill>
                  <a:srgbClr val="FF0000"/>
                </a:solidFill>
                <a:latin typeface="Arial" panose="020B0604020202020204" pitchFamily="34" charset="0"/>
                <a:cs typeface="Arial" panose="020B0604020202020204" pitchFamily="34" charset="0"/>
              </a:rPr>
              <a:t>PRIMIȚI DESPĂGUBIRI PENTRU ANIMALUL UCIS</a:t>
            </a:r>
            <a:endParaRPr lang="ro-RO" sz="2400" b="1" dirty="0">
              <a:solidFill>
                <a:srgbClr val="FF0000"/>
              </a:solidFill>
              <a:latin typeface="Arial" panose="020B0604020202020204" pitchFamily="34" charset="0"/>
              <a:cs typeface="Arial" panose="020B0604020202020204" pitchFamily="34" charset="0"/>
            </a:endParaRPr>
          </a:p>
        </p:txBody>
      </p:sp>
      <p:cxnSp>
        <p:nvCxnSpPr>
          <p:cNvPr id="18" name="Straight Arrow Connector 17"/>
          <p:cNvCxnSpPr>
            <a:stCxn id="7" idx="2"/>
            <a:endCxn id="16" idx="0"/>
          </p:cNvCxnSpPr>
          <p:nvPr/>
        </p:nvCxnSpPr>
        <p:spPr>
          <a:xfrm>
            <a:off x="6330954" y="5396881"/>
            <a:ext cx="1" cy="4882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3239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10" y="76201"/>
            <a:ext cx="7607290" cy="1134532"/>
          </a:xfrm>
        </p:spPr>
        <p:txBody>
          <a:bodyPr>
            <a:normAutofit fontScale="90000"/>
          </a:bodyPr>
          <a:lstStyle/>
          <a:p>
            <a:pPr algn="ctr"/>
            <a:r>
              <a:rPr lang="ro-RO" sz="3600" b="1" dirty="0" smtClean="0">
                <a:solidFill>
                  <a:srgbClr val="FF0000"/>
                </a:solidFill>
              </a:rPr>
              <a:t>PESTA PORCINĂ AFRICANĂ</a:t>
            </a:r>
            <a:br>
              <a:rPr lang="ro-RO" sz="3600" b="1" dirty="0" smtClean="0">
                <a:solidFill>
                  <a:srgbClr val="FF0000"/>
                </a:solidFill>
              </a:rPr>
            </a:br>
            <a:endParaRPr lang="en-US" sz="3600" b="1" dirty="0">
              <a:solidFill>
                <a:srgbClr val="FF0000"/>
              </a:solidFill>
            </a:endParaRPr>
          </a:p>
        </p:txBody>
      </p:sp>
      <p:sp>
        <p:nvSpPr>
          <p:cNvPr id="4" name="Rectangle 3"/>
          <p:cNvSpPr/>
          <p:nvPr/>
        </p:nvSpPr>
        <p:spPr>
          <a:xfrm>
            <a:off x="4485221" y="2767542"/>
            <a:ext cx="3979333" cy="97366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400" b="1" dirty="0" smtClean="0">
                <a:solidFill>
                  <a:schemeClr val="tx1"/>
                </a:solidFill>
                <a:cs typeface="Arial" panose="020B0604020202020204" pitchFamily="34" charset="0"/>
              </a:rPr>
              <a:t>CUM PROTEJĂM GOSPODĂRIA?</a:t>
            </a:r>
            <a:endParaRPr lang="ro-RO" sz="2400" b="1" dirty="0">
              <a:solidFill>
                <a:schemeClr val="tx1"/>
              </a:solidFill>
              <a:cs typeface="Arial" panose="020B0604020202020204" pitchFamily="34" charset="0"/>
            </a:endParaRPr>
          </a:p>
        </p:txBody>
      </p:sp>
      <p:sp>
        <p:nvSpPr>
          <p:cNvPr id="5" name="Rectangle 4"/>
          <p:cNvSpPr/>
          <p:nvPr/>
        </p:nvSpPr>
        <p:spPr>
          <a:xfrm>
            <a:off x="4522264" y="849697"/>
            <a:ext cx="3905245" cy="90086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smtClean="0">
                <a:solidFill>
                  <a:srgbClr val="FF0000"/>
                </a:solidFill>
                <a:cs typeface="Arial" panose="020B0604020202020204" pitchFamily="34" charset="0"/>
              </a:rPr>
              <a:t>Ne asigurăm că achiziționăm furaje, așternut și porci din unități verificate</a:t>
            </a:r>
            <a:endParaRPr lang="ro-RO" b="1" dirty="0">
              <a:solidFill>
                <a:srgbClr val="FF0000"/>
              </a:solidFill>
              <a:cs typeface="Arial" panose="020B0604020202020204" pitchFamily="34" charset="0"/>
            </a:endParaRPr>
          </a:p>
        </p:txBody>
      </p:sp>
      <p:sp>
        <p:nvSpPr>
          <p:cNvPr id="7" name="Rectangle 6"/>
          <p:cNvSpPr/>
          <p:nvPr/>
        </p:nvSpPr>
        <p:spPr>
          <a:xfrm>
            <a:off x="8593671" y="4846108"/>
            <a:ext cx="2935814"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Nu hrănim porcii cu resturi alimentare</a:t>
            </a:r>
            <a:endParaRPr lang="ro-RO" sz="1600" b="1" dirty="0">
              <a:solidFill>
                <a:srgbClr val="FF0000"/>
              </a:solidFill>
              <a:cs typeface="Arial" panose="020B0604020202020204" pitchFamily="34" charset="0"/>
            </a:endParaRPr>
          </a:p>
        </p:txBody>
      </p:sp>
      <p:sp>
        <p:nvSpPr>
          <p:cNvPr id="9" name="Rectangle 8"/>
          <p:cNvSpPr/>
          <p:nvPr/>
        </p:nvSpPr>
        <p:spPr>
          <a:xfrm>
            <a:off x="9567937" y="868607"/>
            <a:ext cx="2432004" cy="159173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Nu lăsăm porcii din alte gospodării să intre în contact cu porcii din gospodăria noastră</a:t>
            </a:r>
            <a:endParaRPr lang="ro-RO" sz="1600" b="1" dirty="0">
              <a:solidFill>
                <a:srgbClr val="FF0000"/>
              </a:solidFill>
              <a:cs typeface="Arial" panose="020B0604020202020204" pitchFamily="34" charset="0"/>
            </a:endParaRPr>
          </a:p>
        </p:txBody>
      </p:sp>
      <p:sp>
        <p:nvSpPr>
          <p:cNvPr id="10" name="Rectangle 9"/>
          <p:cNvSpPr/>
          <p:nvPr/>
        </p:nvSpPr>
        <p:spPr>
          <a:xfrm>
            <a:off x="368187" y="1309291"/>
            <a:ext cx="3134788" cy="92454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smtClean="0">
                <a:solidFill>
                  <a:srgbClr val="FF0000"/>
                </a:solidFill>
                <a:cs typeface="Arial" panose="020B0604020202020204" pitchFamily="34" charset="0"/>
              </a:rPr>
              <a:t>Asigurați-vă că porcii dumneavoastră nu intră în contact cu porcii mistreți</a:t>
            </a:r>
            <a:endParaRPr lang="ro-RO" b="1" dirty="0">
              <a:solidFill>
                <a:srgbClr val="FF0000"/>
              </a:solidFill>
              <a:cs typeface="Arial" panose="020B0604020202020204" pitchFamily="34" charset="0"/>
            </a:endParaRPr>
          </a:p>
        </p:txBody>
      </p:sp>
      <p:cxnSp>
        <p:nvCxnSpPr>
          <p:cNvPr id="13" name="Straight Arrow Connector 12"/>
          <p:cNvCxnSpPr>
            <a:stCxn id="4" idx="0"/>
            <a:endCxn id="5" idx="2"/>
          </p:cNvCxnSpPr>
          <p:nvPr/>
        </p:nvCxnSpPr>
        <p:spPr>
          <a:xfrm flipH="1" flipV="1">
            <a:off x="6474887" y="1750566"/>
            <a:ext cx="1" cy="10169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4" idx="0"/>
            <a:endCxn id="9" idx="1"/>
          </p:cNvCxnSpPr>
          <p:nvPr/>
        </p:nvCxnSpPr>
        <p:spPr>
          <a:xfrm flipV="1">
            <a:off x="6474888" y="1664474"/>
            <a:ext cx="3093049" cy="11030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 idx="0"/>
            <a:endCxn id="10" idx="3"/>
          </p:cNvCxnSpPr>
          <p:nvPr/>
        </p:nvCxnSpPr>
        <p:spPr>
          <a:xfrm flipH="1" flipV="1">
            <a:off x="3502975" y="1771565"/>
            <a:ext cx="2971913" cy="9959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4" idx="2"/>
            <a:endCxn id="7" idx="0"/>
          </p:cNvCxnSpPr>
          <p:nvPr/>
        </p:nvCxnSpPr>
        <p:spPr>
          <a:xfrm>
            <a:off x="6474888" y="3741210"/>
            <a:ext cx="3586690" cy="11048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468357" y="2830785"/>
            <a:ext cx="3291422"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err="1" smtClean="0">
                <a:solidFill>
                  <a:srgbClr val="FF0000"/>
                </a:solidFill>
                <a:cs typeface="Arial" panose="020B0604020202020204" pitchFamily="34" charset="0"/>
              </a:rPr>
              <a:t>Vănătorii</a:t>
            </a:r>
            <a:r>
              <a:rPr lang="ro-RO" sz="1600" b="1" dirty="0" smtClean="0">
                <a:solidFill>
                  <a:srgbClr val="FF0000"/>
                </a:solidFill>
                <a:cs typeface="Arial" panose="020B0604020202020204" pitchFamily="34" charset="0"/>
              </a:rPr>
              <a:t> și câinii de vânătoare să nu vină în contact cu porcii din gospodărie</a:t>
            </a:r>
            <a:endParaRPr lang="ro-RO" sz="1600" b="1" dirty="0">
              <a:solidFill>
                <a:srgbClr val="FF0000"/>
              </a:solidFill>
              <a:cs typeface="Arial" panose="020B0604020202020204" pitchFamily="34" charset="0"/>
            </a:endParaRPr>
          </a:p>
        </p:txBody>
      </p:sp>
      <p:sp>
        <p:nvSpPr>
          <p:cNvPr id="27" name="Rectangle 26"/>
          <p:cNvSpPr/>
          <p:nvPr/>
        </p:nvSpPr>
        <p:spPr>
          <a:xfrm>
            <a:off x="2115500" y="4873768"/>
            <a:ext cx="2935814"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Nu aruncăm resturi de carcasă de porc pe câmp sau în gospodărie</a:t>
            </a:r>
            <a:endParaRPr lang="ro-RO" sz="1600" b="1" dirty="0">
              <a:solidFill>
                <a:srgbClr val="FF0000"/>
              </a:solidFill>
              <a:cs typeface="Arial" panose="020B0604020202020204" pitchFamily="34" charset="0"/>
            </a:endParaRPr>
          </a:p>
        </p:txBody>
      </p:sp>
      <p:cxnSp>
        <p:nvCxnSpPr>
          <p:cNvPr id="28" name="Straight Arrow Connector 27"/>
          <p:cNvCxnSpPr>
            <a:stCxn id="4" idx="2"/>
            <a:endCxn id="27" idx="0"/>
          </p:cNvCxnSpPr>
          <p:nvPr/>
        </p:nvCxnSpPr>
        <p:spPr>
          <a:xfrm flipH="1">
            <a:off x="3583407" y="3741210"/>
            <a:ext cx="2891481" cy="1132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4" idx="1"/>
            <a:endCxn id="19" idx="3"/>
          </p:cNvCxnSpPr>
          <p:nvPr/>
        </p:nvCxnSpPr>
        <p:spPr>
          <a:xfrm flipH="1">
            <a:off x="3759779" y="3254376"/>
            <a:ext cx="725442" cy="63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9102811" y="2826666"/>
            <a:ext cx="2989542"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Nu hrănim porcii cu furaje de origine necunoscută</a:t>
            </a:r>
            <a:endParaRPr lang="ro-RO" sz="1600" b="1" dirty="0">
              <a:solidFill>
                <a:srgbClr val="FF0000"/>
              </a:solidFill>
              <a:cs typeface="Arial" panose="020B0604020202020204" pitchFamily="34" charset="0"/>
            </a:endParaRPr>
          </a:p>
        </p:txBody>
      </p:sp>
      <p:cxnSp>
        <p:nvCxnSpPr>
          <p:cNvPr id="32" name="Straight Arrow Connector 31"/>
          <p:cNvCxnSpPr>
            <a:stCxn id="4" idx="3"/>
            <a:endCxn id="31" idx="1"/>
          </p:cNvCxnSpPr>
          <p:nvPr/>
        </p:nvCxnSpPr>
        <p:spPr>
          <a:xfrm>
            <a:off x="8464554" y="3254376"/>
            <a:ext cx="638257" cy="21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418280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330</TotalTime>
  <Words>1780</Words>
  <Application>Microsoft Office PowerPoint</Application>
  <PresentationFormat>Widescreen</PresentationFormat>
  <Paragraphs>247</Paragraphs>
  <Slides>29</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29</vt:i4>
      </vt:variant>
    </vt:vector>
  </HeadingPairs>
  <TitlesOfParts>
    <vt:vector size="35" baseType="lpstr">
      <vt:lpstr>Arial</vt:lpstr>
      <vt:lpstr>Century Gothic</vt:lpstr>
      <vt:lpstr>Impact</vt:lpstr>
      <vt:lpstr>Wingdings 3</vt:lpstr>
      <vt:lpstr>Wisp</vt:lpstr>
      <vt:lpstr>1_Wisp</vt:lpstr>
      <vt:lpstr>PESTA PORCINĂ AFRICANĂ Extras privind acțiunile de combatere a PPA</vt:lpstr>
      <vt:lpstr>PowerPoint Presentation</vt:lpstr>
      <vt:lpstr>PowerPoint Presentation</vt:lpstr>
      <vt:lpstr>PowerPoint Presentation</vt:lpstr>
      <vt:lpstr>PESTA PORCINĂ AFRICANĂ CEA MAI PERICULOASĂ BOALĂ LA PORC !!!</vt:lpstr>
      <vt:lpstr>PESTA PORCINĂ AFRICANĂ </vt:lpstr>
      <vt:lpstr>PESTA PORCINĂ AFRICANĂ </vt:lpstr>
      <vt:lpstr>PESTA PORCINĂ AFRICANĂ </vt:lpstr>
      <vt:lpstr>PESTA PORCINĂ AFRICANĂ </vt:lpstr>
      <vt:lpstr>PESTA PORCINĂ AFRICANĂ </vt:lpstr>
      <vt:lpstr>PowerPoint Presentation</vt:lpstr>
      <vt:lpstr>COMBATERE PPA       (organizare)</vt:lpstr>
      <vt:lpstr>COMBATERE PPA       (organizare locală)</vt:lpstr>
      <vt:lpstr>COMBATERE PPA       (organizare locală)</vt:lpstr>
      <vt:lpstr>COMBATERE PPA       (organizare locală)</vt:lpstr>
      <vt:lpstr>COMBATERE PPA       (organizare locală)</vt:lpstr>
      <vt:lpstr>MĂSURI ÎN CAZ DE SUSPICIUNE DE PPA</vt:lpstr>
      <vt:lpstr>MĂSURI ÎN CAZ DE CONFIRMARE A PPA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PPA (organizare)</dc:title>
  <dc:creator>Cristina Dinu</dc:creator>
  <cp:lastModifiedBy>user</cp:lastModifiedBy>
  <cp:revision>45</cp:revision>
  <cp:lastPrinted>2018-07-25T07:59:56Z</cp:lastPrinted>
  <dcterms:created xsi:type="dcterms:W3CDTF">2018-07-24T07:04:31Z</dcterms:created>
  <dcterms:modified xsi:type="dcterms:W3CDTF">2018-07-26T07:14:24Z</dcterms:modified>
</cp:coreProperties>
</file>